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7" r:id="rId2"/>
    <p:sldId id="325" r:id="rId3"/>
    <p:sldId id="549" r:id="rId4"/>
    <p:sldId id="419" r:id="rId5"/>
    <p:sldId id="545" r:id="rId6"/>
    <p:sldId id="546" r:id="rId7"/>
    <p:sldId id="547" r:id="rId8"/>
    <p:sldId id="548" r:id="rId9"/>
    <p:sldId id="482" r:id="rId10"/>
    <p:sldId id="483" r:id="rId11"/>
    <p:sldId id="487" r:id="rId12"/>
    <p:sldId id="484" r:id="rId13"/>
    <p:sldId id="485" r:id="rId14"/>
    <p:sldId id="486" r:id="rId15"/>
    <p:sldId id="488" r:id="rId16"/>
    <p:sldId id="489" r:id="rId17"/>
    <p:sldId id="506" r:id="rId18"/>
    <p:sldId id="493" r:id="rId19"/>
    <p:sldId id="494" r:id="rId20"/>
    <p:sldId id="496" r:id="rId21"/>
    <p:sldId id="507" r:id="rId22"/>
    <p:sldId id="498" r:id="rId23"/>
    <p:sldId id="500" r:id="rId24"/>
    <p:sldId id="501" r:id="rId25"/>
    <p:sldId id="502" r:id="rId26"/>
    <p:sldId id="503" r:id="rId27"/>
    <p:sldId id="508" r:id="rId28"/>
    <p:sldId id="505" r:id="rId29"/>
    <p:sldId id="509" r:id="rId30"/>
    <p:sldId id="510" r:id="rId31"/>
    <p:sldId id="511" r:id="rId32"/>
    <p:sldId id="512" r:id="rId33"/>
    <p:sldId id="513" r:id="rId34"/>
    <p:sldId id="514" r:id="rId35"/>
    <p:sldId id="515" r:id="rId36"/>
    <p:sldId id="477" r:id="rId37"/>
    <p:sldId id="480" r:id="rId38"/>
    <p:sldId id="516" r:id="rId39"/>
    <p:sldId id="557" r:id="rId40"/>
    <p:sldId id="522" r:id="rId41"/>
    <p:sldId id="523" r:id="rId42"/>
    <p:sldId id="550" r:id="rId43"/>
    <p:sldId id="558" r:id="rId44"/>
    <p:sldId id="524" r:id="rId45"/>
    <p:sldId id="525" r:id="rId46"/>
    <p:sldId id="526" r:id="rId47"/>
    <p:sldId id="527" r:id="rId48"/>
    <p:sldId id="559" r:id="rId49"/>
    <p:sldId id="528" r:id="rId50"/>
    <p:sldId id="529" r:id="rId51"/>
    <p:sldId id="530" r:id="rId52"/>
    <p:sldId id="531" r:id="rId53"/>
    <p:sldId id="533" r:id="rId54"/>
    <p:sldId id="532" r:id="rId55"/>
    <p:sldId id="534" r:id="rId56"/>
    <p:sldId id="535" r:id="rId57"/>
    <p:sldId id="536" r:id="rId58"/>
    <p:sldId id="537" r:id="rId59"/>
    <p:sldId id="538" r:id="rId60"/>
    <p:sldId id="540" r:id="rId61"/>
    <p:sldId id="539" r:id="rId62"/>
    <p:sldId id="541" r:id="rId63"/>
    <p:sldId id="542" r:id="rId64"/>
    <p:sldId id="554" r:id="rId65"/>
    <p:sldId id="552" r:id="rId66"/>
    <p:sldId id="553" r:id="rId67"/>
    <p:sldId id="555" r:id="rId68"/>
    <p:sldId id="479" r:id="rId69"/>
    <p:sldId id="478" r:id="rId70"/>
    <p:sldId id="551" r:id="rId71"/>
    <p:sldId id="560" r:id="rId72"/>
    <p:sldId id="561" r:id="rId73"/>
    <p:sldId id="562" r:id="rId74"/>
    <p:sldId id="563" r:id="rId75"/>
    <p:sldId id="564" r:id="rId76"/>
    <p:sldId id="566" r:id="rId77"/>
    <p:sldId id="570" r:id="rId78"/>
    <p:sldId id="571" r:id="rId79"/>
    <p:sldId id="572" r:id="rId80"/>
    <p:sldId id="573" r:id="rId81"/>
    <p:sldId id="574" r:id="rId82"/>
    <p:sldId id="575" r:id="rId83"/>
    <p:sldId id="578" r:id="rId84"/>
    <p:sldId id="579" r:id="rId85"/>
    <p:sldId id="583" r:id="rId86"/>
    <p:sldId id="584" r:id="rId87"/>
    <p:sldId id="586" r:id="rId88"/>
    <p:sldId id="587" r:id="rId89"/>
    <p:sldId id="588" r:id="rId90"/>
    <p:sldId id="589" r:id="rId91"/>
    <p:sldId id="591" r:id="rId92"/>
    <p:sldId id="592" r:id="rId93"/>
    <p:sldId id="593" r:id="rId94"/>
    <p:sldId id="565" r:id="rId95"/>
    <p:sldId id="597" r:id="rId96"/>
    <p:sldId id="473" r:id="rId97"/>
    <p:sldId id="469" r:id="rId98"/>
    <p:sldId id="471" r:id="rId99"/>
    <p:sldId id="472" r:id="rId100"/>
    <p:sldId id="430" r:id="rId101"/>
    <p:sldId id="431" r:id="rId102"/>
    <p:sldId id="428" r:id="rId103"/>
    <p:sldId id="595" r:id="rId104"/>
    <p:sldId id="596" r:id="rId105"/>
    <p:sldId id="594" r:id="rId106"/>
    <p:sldId id="432" r:id="rId107"/>
    <p:sldId id="433" r:id="rId108"/>
    <p:sldId id="434" r:id="rId109"/>
    <p:sldId id="436" r:id="rId110"/>
    <p:sldId id="435" r:id="rId111"/>
    <p:sldId id="440" r:id="rId112"/>
    <p:sldId id="443" r:id="rId113"/>
    <p:sldId id="598" r:id="rId114"/>
    <p:sldId id="599" r:id="rId115"/>
    <p:sldId id="600" r:id="rId116"/>
    <p:sldId id="603" r:id="rId117"/>
    <p:sldId id="604" r:id="rId118"/>
    <p:sldId id="605" r:id="rId119"/>
    <p:sldId id="606" r:id="rId120"/>
    <p:sldId id="607" r:id="rId121"/>
    <p:sldId id="608" r:id="rId122"/>
    <p:sldId id="609" r:id="rId123"/>
    <p:sldId id="610" r:id="rId124"/>
    <p:sldId id="611" r:id="rId125"/>
    <p:sldId id="612" r:id="rId126"/>
    <p:sldId id="613" r:id="rId127"/>
    <p:sldId id="614" r:id="rId128"/>
    <p:sldId id="615" r:id="rId129"/>
    <p:sldId id="616" r:id="rId130"/>
    <p:sldId id="617" r:id="rId131"/>
    <p:sldId id="618" r:id="rId132"/>
    <p:sldId id="619" r:id="rId133"/>
    <p:sldId id="620" r:id="rId134"/>
    <p:sldId id="621" r:id="rId135"/>
    <p:sldId id="622" r:id="rId136"/>
    <p:sldId id="623" r:id="rId137"/>
    <p:sldId id="624" r:id="rId138"/>
    <p:sldId id="625" r:id="rId139"/>
    <p:sldId id="626" r:id="rId140"/>
    <p:sldId id="627" r:id="rId141"/>
    <p:sldId id="628" r:id="rId142"/>
    <p:sldId id="629" r:id="rId143"/>
    <p:sldId id="630" r:id="rId144"/>
    <p:sldId id="631" r:id="rId145"/>
    <p:sldId id="632" r:id="rId146"/>
    <p:sldId id="633" r:id="rId147"/>
    <p:sldId id="634"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413" autoAdjust="0"/>
    <p:restoredTop sz="86778" autoAdjust="0"/>
  </p:normalViewPr>
  <p:slideViewPr>
    <p:cSldViewPr>
      <p:cViewPr varScale="1">
        <p:scale>
          <a:sx n="61" d="100"/>
          <a:sy n="61" d="100"/>
        </p:scale>
        <p:origin x="736" y="48"/>
      </p:cViewPr>
      <p:guideLst>
        <p:guide orient="horz" pos="2160"/>
        <p:guide pos="2880"/>
      </p:guideLst>
    </p:cSldViewPr>
  </p:slideViewPr>
  <p:notesTextViewPr>
    <p:cViewPr>
      <p:scale>
        <a:sx n="3" d="2"/>
        <a:sy n="3" d="2"/>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65F47D-4D6F-4992-A770-468385F10ADF}" type="datetimeFigureOut">
              <a:rPr lang="en-US" smtClean="0"/>
              <a:t>3/17/2017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DD6EB4-B573-41A4-BDAB-E5958CBDF2DC}" type="slidenum">
              <a:rPr lang="en-US" smtClean="0"/>
              <a:t>‹#›</a:t>
            </a:fld>
            <a:endParaRPr lang="en-US"/>
          </a:p>
        </p:txBody>
      </p:sp>
    </p:spTree>
    <p:extLst>
      <p:ext uri="{BB962C8B-B14F-4D97-AF65-F5344CB8AC3E}">
        <p14:creationId xmlns:p14="http://schemas.microsoft.com/office/powerpoint/2010/main" val="202706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DD6EB4-B573-41A4-BDAB-E5958CBDF2DC}" type="slidenum">
              <a:rPr lang="en-US" smtClean="0"/>
              <a:t>1</a:t>
            </a:fld>
            <a:endParaRPr lang="en-US"/>
          </a:p>
        </p:txBody>
      </p:sp>
    </p:spTree>
    <p:extLst>
      <p:ext uri="{BB962C8B-B14F-4D97-AF65-F5344CB8AC3E}">
        <p14:creationId xmlns:p14="http://schemas.microsoft.com/office/powerpoint/2010/main" val="122152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1869551-15AA-41A6-9399-202426B9AA89}" type="slidenum">
              <a:rPr lang="en-US" altLang="en-US" sz="1000"/>
              <a:pPr>
                <a:spcBef>
                  <a:spcPct val="0"/>
                </a:spcBef>
              </a:pPr>
              <a:t>87</a:t>
            </a:fld>
            <a:endParaRPr lang="en-US" altLang="en-US" sz="1000"/>
          </a:p>
        </p:txBody>
      </p:sp>
      <p:sp>
        <p:nvSpPr>
          <p:cNvPr id="296963" name="Rectangle 2"/>
          <p:cNvSpPr>
            <a:spLocks noGrp="1" noRot="1" noChangeAspect="1" noChangeArrowheads="1" noTextEdit="1"/>
          </p:cNvSpPr>
          <p:nvPr>
            <p:ph type="sldImg"/>
          </p:nvPr>
        </p:nvSpPr>
        <p:spPr>
          <a:xfrm>
            <a:off x="1154113" y="695325"/>
            <a:ext cx="4549775" cy="3413125"/>
          </a:xfrm>
          <a:ln/>
        </p:spPr>
      </p:sp>
      <p:sp>
        <p:nvSpPr>
          <p:cNvPr id="296964"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3002940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71C511E-9047-4572-A616-843AB8DA339E}" type="slidenum">
              <a:rPr lang="en-US" altLang="en-US" sz="1000"/>
              <a:pPr>
                <a:spcBef>
                  <a:spcPct val="0"/>
                </a:spcBef>
              </a:pPr>
              <a:t>88</a:t>
            </a:fld>
            <a:endParaRPr lang="en-US" altLang="en-US" sz="1000"/>
          </a:p>
        </p:txBody>
      </p:sp>
      <p:sp>
        <p:nvSpPr>
          <p:cNvPr id="299011" name="Rectangle 2"/>
          <p:cNvSpPr>
            <a:spLocks noGrp="1" noRot="1" noChangeAspect="1" noChangeArrowheads="1" noTextEdit="1"/>
          </p:cNvSpPr>
          <p:nvPr>
            <p:ph type="sldImg"/>
          </p:nvPr>
        </p:nvSpPr>
        <p:spPr>
          <a:xfrm>
            <a:off x="1154113" y="695325"/>
            <a:ext cx="4549775" cy="3413125"/>
          </a:xfrm>
          <a:ln/>
        </p:spPr>
      </p:sp>
      <p:sp>
        <p:nvSpPr>
          <p:cNvPr id="299012"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30001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960546-5C61-433D-AF91-9C36E9D86150}" type="slidenum">
              <a:rPr lang="en-US" altLang="en-US" sz="1000"/>
              <a:pPr>
                <a:spcBef>
                  <a:spcPct val="0"/>
                </a:spcBef>
              </a:pPr>
              <a:t>89</a:t>
            </a:fld>
            <a:endParaRPr lang="en-US" altLang="en-US" sz="1000"/>
          </a:p>
        </p:txBody>
      </p:sp>
      <p:sp>
        <p:nvSpPr>
          <p:cNvPr id="301059" name="Rectangle 2"/>
          <p:cNvSpPr>
            <a:spLocks noGrp="1" noRot="1" noChangeAspect="1" noChangeArrowheads="1" noTextEdit="1"/>
          </p:cNvSpPr>
          <p:nvPr>
            <p:ph type="sldImg"/>
          </p:nvPr>
        </p:nvSpPr>
        <p:spPr>
          <a:xfrm>
            <a:off x="1154113" y="695325"/>
            <a:ext cx="4549775" cy="3413125"/>
          </a:xfrm>
          <a:ln/>
        </p:spPr>
      </p:sp>
      <p:sp>
        <p:nvSpPr>
          <p:cNvPr id="301060"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11269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90</a:t>
            </a:fld>
            <a:endParaRPr lang="en-US" altLang="en-US" sz="1000"/>
          </a:p>
        </p:txBody>
      </p:sp>
      <p:sp>
        <p:nvSpPr>
          <p:cNvPr id="303107" name="Rectangle 2"/>
          <p:cNvSpPr>
            <a:spLocks noGrp="1" noRot="1" noChangeAspect="1" noChangeArrowheads="1" noTextEdit="1"/>
          </p:cNvSpPr>
          <p:nvPr>
            <p:ph type="sldImg"/>
          </p:nvPr>
        </p:nvSpPr>
        <p:spPr>
          <a:xfrm>
            <a:off x="1154113" y="695325"/>
            <a:ext cx="4549775" cy="3413125"/>
          </a:xfrm>
          <a:ln/>
        </p:spPr>
      </p:sp>
      <p:sp>
        <p:nvSpPr>
          <p:cNvPr id="303108"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100418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91</a:t>
            </a:fld>
            <a:endParaRPr lang="en-US" altLang="en-US" sz="1000"/>
          </a:p>
        </p:txBody>
      </p:sp>
      <p:sp>
        <p:nvSpPr>
          <p:cNvPr id="303107" name="Rectangle 2"/>
          <p:cNvSpPr>
            <a:spLocks noGrp="1" noRot="1" noChangeAspect="1" noChangeArrowheads="1" noTextEdit="1"/>
          </p:cNvSpPr>
          <p:nvPr>
            <p:ph type="sldImg"/>
          </p:nvPr>
        </p:nvSpPr>
        <p:spPr>
          <a:xfrm>
            <a:off x="1154113" y="695325"/>
            <a:ext cx="4549775" cy="3413125"/>
          </a:xfrm>
          <a:ln/>
        </p:spPr>
      </p:sp>
      <p:sp>
        <p:nvSpPr>
          <p:cNvPr id="303108"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210577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r>
              <a:rPr lang="en-US" altLang="en-US" smtClean="0"/>
              <a:t>library(lattice)</a:t>
            </a:r>
          </a:p>
          <a:p>
            <a:r>
              <a:rPr lang="en-US" altLang="en-US" smtClean="0"/>
              <a:t>xyplot(gdp1k~I(TIME+1997)|as.factor(Area),</a:t>
            </a:r>
          </a:p>
          <a:p>
            <a:r>
              <a:rPr lang="en-US" altLang="en-US" smtClean="0"/>
              <a:t>       data=gdp.univ[1:240,],</a:t>
            </a:r>
          </a:p>
          <a:p>
            <a:r>
              <a:rPr lang="en-US" altLang="en-US" smtClean="0"/>
              <a:t>       layout = c(4,4),</a:t>
            </a:r>
          </a:p>
          <a:p>
            <a:r>
              <a:rPr lang="en-US" altLang="en-US" smtClean="0"/>
              <a:t>       type=c("p","g"),cex=1.2,pch=20,</a:t>
            </a:r>
          </a:p>
          <a:p>
            <a:r>
              <a:rPr lang="en-US" altLang="en-US" smtClean="0"/>
              <a:t>       col="black",</a:t>
            </a:r>
          </a:p>
          <a:p>
            <a:r>
              <a:rPr lang="en-US" altLang="en-US" smtClean="0"/>
              <a:t>       xlab=list("YEAR",cex=1.5),</a:t>
            </a:r>
          </a:p>
          <a:p>
            <a:r>
              <a:rPr lang="en-US" altLang="en-US" smtClean="0"/>
              <a:t>       ylab=list("GDP / 100K",cex=1.5))</a:t>
            </a:r>
          </a:p>
          <a:p>
            <a:endParaRPr lang="en-US" altLang="en-US" smtClean="0"/>
          </a:p>
        </p:txBody>
      </p:sp>
      <p:sp>
        <p:nvSpPr>
          <p:cNvPr id="94212" name="Slide Number Placeholder 3"/>
          <p:cNvSpPr>
            <a:spLocks noGrp="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EB2C9B-EA4C-4239-B92D-5CED764033B9}" type="slidenum">
              <a:rPr lang="en-US" altLang="en-US" sz="1000"/>
              <a:pPr>
                <a:spcBef>
                  <a:spcPct val="0"/>
                </a:spcBef>
              </a:pPr>
              <a:t>113</a:t>
            </a:fld>
            <a:endParaRPr lang="en-US" altLang="en-US" sz="1000"/>
          </a:p>
        </p:txBody>
      </p:sp>
    </p:spTree>
    <p:extLst>
      <p:ext uri="{BB962C8B-B14F-4D97-AF65-F5344CB8AC3E}">
        <p14:creationId xmlns:p14="http://schemas.microsoft.com/office/powerpoint/2010/main" val="1091702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8E42DBE-A8A0-4A20-9A52-FCD9E406B379}" type="slidenum">
              <a:rPr lang="en-US" altLang="en-US" sz="1000"/>
              <a:pPr>
                <a:spcBef>
                  <a:spcPct val="0"/>
                </a:spcBef>
              </a:pPr>
              <a:t>114</a:t>
            </a:fld>
            <a:endParaRPr lang="en-US" altLang="en-US" sz="10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1411648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D5094CF-3BE9-46AC-B903-2120CF755001}" type="slidenum">
              <a:rPr lang="en-US" altLang="en-US" sz="1000"/>
              <a:pPr>
                <a:spcBef>
                  <a:spcPct val="0"/>
                </a:spcBef>
              </a:pPr>
              <a:t>115</a:t>
            </a:fld>
            <a:endParaRPr lang="en-US" altLang="en-US" sz="10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274119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D5094CF-3BE9-46AC-B903-2120CF755001}" type="slidenum">
              <a:rPr lang="en-US" altLang="en-US" sz="1000"/>
              <a:pPr>
                <a:spcBef>
                  <a:spcPct val="0"/>
                </a:spcBef>
              </a:pPr>
              <a:t>116</a:t>
            </a:fld>
            <a:endParaRPr lang="en-US" altLang="en-US" sz="10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2741197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8B24CA-633D-4905-A7F6-73268FB9BA91}" type="slidenum">
              <a:rPr lang="en-US" altLang="en-US" smtClean="0"/>
              <a:pPr/>
              <a:t>118</a:t>
            </a:fld>
            <a:endParaRPr lang="en-US" altLang="en-US"/>
          </a:p>
        </p:txBody>
      </p:sp>
    </p:spTree>
    <p:extLst>
      <p:ext uri="{BB962C8B-B14F-4D97-AF65-F5344CB8AC3E}">
        <p14:creationId xmlns:p14="http://schemas.microsoft.com/office/powerpoint/2010/main" val="258264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p:txBody>
          <a:bodyPr/>
          <a:lstStyle>
            <a:lvl1pPr defTabSz="910253" eaLnBrk="0" hangingPunct="0">
              <a:spcBef>
                <a:spcPct val="30000"/>
              </a:spcBef>
              <a:defRPr sz="1200">
                <a:solidFill>
                  <a:schemeClr val="tx1"/>
                </a:solidFill>
                <a:latin typeface="Times New Roman" panose="02020603050405020304" pitchFamily="18" charset="0"/>
              </a:defRPr>
            </a:lvl1pPr>
            <a:lvl2pPr marL="701523" indent="-269937" defTabSz="910253" eaLnBrk="0" hangingPunct="0">
              <a:spcBef>
                <a:spcPct val="30000"/>
              </a:spcBef>
              <a:defRPr sz="1200">
                <a:solidFill>
                  <a:schemeClr val="tx1"/>
                </a:solidFill>
                <a:latin typeface="Times New Roman" panose="02020603050405020304" pitchFamily="18" charset="0"/>
              </a:defRPr>
            </a:lvl2pPr>
            <a:lvl3pPr marL="1079749" indent="-215009" defTabSz="910253" eaLnBrk="0" hangingPunct="0">
              <a:spcBef>
                <a:spcPct val="30000"/>
              </a:spcBef>
              <a:defRPr sz="1200">
                <a:solidFill>
                  <a:schemeClr val="tx1"/>
                </a:solidFill>
                <a:latin typeface="Times New Roman" panose="02020603050405020304" pitchFamily="18" charset="0"/>
              </a:defRPr>
            </a:lvl3pPr>
            <a:lvl4pPr marL="1512904" indent="-215009" defTabSz="910253" eaLnBrk="0" hangingPunct="0">
              <a:spcBef>
                <a:spcPct val="30000"/>
              </a:spcBef>
              <a:defRPr sz="1200">
                <a:solidFill>
                  <a:schemeClr val="tx1"/>
                </a:solidFill>
                <a:latin typeface="Times New Roman" panose="02020603050405020304" pitchFamily="18" charset="0"/>
              </a:defRPr>
            </a:lvl4pPr>
            <a:lvl5pPr marL="1946059" indent="-215009" defTabSz="910253" eaLnBrk="0" hangingPunct="0">
              <a:spcBef>
                <a:spcPct val="30000"/>
              </a:spcBef>
              <a:defRPr sz="1200">
                <a:solidFill>
                  <a:schemeClr val="tx1"/>
                </a:solidFill>
                <a:latin typeface="Times New Roman" panose="02020603050405020304" pitchFamily="18" charset="0"/>
              </a:defRPr>
            </a:lvl5pPr>
            <a:lvl6pPr marL="2398047" indent="-215009" defTabSz="910253" eaLnBrk="0" fontAlgn="base" hangingPunct="0">
              <a:spcBef>
                <a:spcPct val="30000"/>
              </a:spcBef>
              <a:spcAft>
                <a:spcPct val="0"/>
              </a:spcAft>
              <a:defRPr sz="1200">
                <a:solidFill>
                  <a:schemeClr val="tx1"/>
                </a:solidFill>
                <a:latin typeface="Times New Roman" panose="02020603050405020304" pitchFamily="18" charset="0"/>
              </a:defRPr>
            </a:lvl6pPr>
            <a:lvl7pPr marL="2850035" indent="-215009" defTabSz="910253" eaLnBrk="0" fontAlgn="base" hangingPunct="0">
              <a:spcBef>
                <a:spcPct val="30000"/>
              </a:spcBef>
              <a:spcAft>
                <a:spcPct val="0"/>
              </a:spcAft>
              <a:defRPr sz="1200">
                <a:solidFill>
                  <a:schemeClr val="tx1"/>
                </a:solidFill>
                <a:latin typeface="Times New Roman" panose="02020603050405020304" pitchFamily="18" charset="0"/>
              </a:defRPr>
            </a:lvl7pPr>
            <a:lvl8pPr marL="3302023" indent="-215009" defTabSz="910253" eaLnBrk="0" fontAlgn="base" hangingPunct="0">
              <a:spcBef>
                <a:spcPct val="30000"/>
              </a:spcBef>
              <a:spcAft>
                <a:spcPct val="0"/>
              </a:spcAft>
              <a:defRPr sz="1200">
                <a:solidFill>
                  <a:schemeClr val="tx1"/>
                </a:solidFill>
                <a:latin typeface="Times New Roman" panose="02020603050405020304" pitchFamily="18" charset="0"/>
              </a:defRPr>
            </a:lvl8pPr>
            <a:lvl9pPr marL="3754011" indent="-215009" defTabSz="91025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598E03-7EC0-43B0-8C40-204B0E832021}" type="slidenum">
              <a:rPr lang="en-US" altLang="en-US" sz="1000"/>
              <a:pPr>
                <a:spcBef>
                  <a:spcPct val="0"/>
                </a:spcBef>
              </a:pPr>
              <a:t>54</a:t>
            </a:fld>
            <a:endParaRPr lang="en-US" altLang="en-US" sz="1000"/>
          </a:p>
        </p:txBody>
      </p:sp>
      <p:sp>
        <p:nvSpPr>
          <p:cNvPr id="272387"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9" tIns="45729" rIns="91459" bIns="45729" anchor="b"/>
          <a:lstStyle>
            <a:lvl1pPr defTabSz="966788" eaLnBrk="0" hangingPunct="0">
              <a:spcBef>
                <a:spcPct val="30000"/>
              </a:spcBef>
              <a:defRPr sz="1200">
                <a:solidFill>
                  <a:schemeClr val="tx1"/>
                </a:solidFill>
                <a:latin typeface="Times New Roman" panose="02020603050405020304" pitchFamily="18" charset="0"/>
              </a:defRPr>
            </a:lvl1pPr>
            <a:lvl2pPr marL="742950" indent="-285750" defTabSz="966788" eaLnBrk="0" hangingPunct="0">
              <a:spcBef>
                <a:spcPct val="30000"/>
              </a:spcBef>
              <a:defRPr sz="1200">
                <a:solidFill>
                  <a:schemeClr val="tx1"/>
                </a:solidFill>
                <a:latin typeface="Times New Roman" panose="02020603050405020304" pitchFamily="18" charset="0"/>
              </a:defRPr>
            </a:lvl2pPr>
            <a:lvl3pPr marL="1143000" indent="-228600" defTabSz="966788" eaLnBrk="0" hangingPunct="0">
              <a:spcBef>
                <a:spcPct val="30000"/>
              </a:spcBef>
              <a:defRPr sz="1200">
                <a:solidFill>
                  <a:schemeClr val="tx1"/>
                </a:solidFill>
                <a:latin typeface="Times New Roman" panose="02020603050405020304" pitchFamily="18" charset="0"/>
              </a:defRPr>
            </a:lvl3pPr>
            <a:lvl4pPr marL="1600200" indent="-228600" defTabSz="966788" eaLnBrk="0" hangingPunct="0">
              <a:spcBef>
                <a:spcPct val="30000"/>
              </a:spcBef>
              <a:defRPr sz="1200">
                <a:solidFill>
                  <a:schemeClr val="tx1"/>
                </a:solidFill>
                <a:latin typeface="Times New Roman" panose="02020603050405020304" pitchFamily="18" charset="0"/>
              </a:defRPr>
            </a:lvl4pPr>
            <a:lvl5pPr marL="2057400" indent="-228600" defTabSz="966788" eaLnBrk="0" hangingPunct="0">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3F910330-9F35-4B41-8C77-D86A15981245}" type="slidenum">
              <a:rPr lang="en-US" altLang="en-US"/>
              <a:pPr algn="r">
                <a:spcBef>
                  <a:spcPct val="0"/>
                </a:spcBef>
              </a:pPr>
              <a:t>54</a:t>
            </a:fld>
            <a:endParaRPr lang="en-US" altLang="en-US"/>
          </a:p>
        </p:txBody>
      </p:sp>
      <p:sp>
        <p:nvSpPr>
          <p:cNvPr id="272388" name="Rectangle 2"/>
          <p:cNvSpPr>
            <a:spLocks noGrp="1" noRot="1" noChangeAspect="1" noChangeArrowheads="1" noTextEdit="1"/>
          </p:cNvSpPr>
          <p:nvPr>
            <p:ph type="sldImg"/>
          </p:nvPr>
        </p:nvSpPr>
        <p:spPr>
          <a:xfrm>
            <a:off x="1143000" y="685800"/>
            <a:ext cx="4572000" cy="3429000"/>
          </a:xfrm>
          <a:ln/>
        </p:spPr>
      </p:sp>
      <p:sp>
        <p:nvSpPr>
          <p:cNvPr id="272389" name="Rectangle 3"/>
          <p:cNvSpPr>
            <a:spLocks noGrp="1" noChangeArrowheads="1"/>
          </p:cNvSpPr>
          <p:nvPr>
            <p:ph type="body" idx="1"/>
          </p:nvPr>
        </p:nvSpPr>
        <p:spPr>
          <a:xfrm>
            <a:off x="914818" y="4342536"/>
            <a:ext cx="5028365" cy="4116214"/>
          </a:xfrm>
          <a:noFill/>
        </p:spPr>
        <p:txBody>
          <a:bodyPr lIns="91459" tIns="45729" rIns="91459" bIns="4572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Bliese</a:t>
            </a:r>
            <a:r>
              <a:rPr lang="en-US" sz="1200" kern="1200" dirty="0" smtClean="0">
                <a:solidFill>
                  <a:schemeClr val="tx1"/>
                </a:solidFill>
                <a:effectLst/>
                <a:latin typeface="+mn-lt"/>
                <a:ea typeface="+mn-ea"/>
                <a:cs typeface="+mn-cs"/>
              </a:rPr>
              <a:t>, P. D., Adler, A. B., &amp; Castro, C. A. (2011).  Research-based preventive mental health care strategies in the military.  In A. B. Adler, P. D. </a:t>
            </a:r>
            <a:r>
              <a:rPr lang="en-US" sz="1200" kern="1200" dirty="0" err="1" smtClean="0">
                <a:solidFill>
                  <a:schemeClr val="tx1"/>
                </a:solidFill>
                <a:effectLst/>
                <a:latin typeface="+mn-lt"/>
                <a:ea typeface="+mn-ea"/>
                <a:cs typeface="+mn-cs"/>
              </a:rPr>
              <a:t>Bliese</a:t>
            </a:r>
            <a:r>
              <a:rPr lang="en-US" sz="1200" kern="1200" dirty="0" smtClean="0">
                <a:solidFill>
                  <a:schemeClr val="tx1"/>
                </a:solidFill>
                <a:effectLst/>
                <a:latin typeface="+mn-lt"/>
                <a:ea typeface="+mn-ea"/>
                <a:cs typeface="+mn-cs"/>
              </a:rPr>
              <a:t>, &amp; C. A. Castro (Eds.), </a:t>
            </a:r>
            <a:r>
              <a:rPr lang="en-US" sz="1200" i="1" kern="1200" dirty="0" smtClean="0">
                <a:solidFill>
                  <a:schemeClr val="tx1"/>
                </a:solidFill>
                <a:effectLst/>
                <a:latin typeface="+mn-lt"/>
                <a:ea typeface="+mn-ea"/>
                <a:cs typeface="+mn-cs"/>
              </a:rPr>
              <a:t>Deployment Psychology:  Evidence-Based Strategies to Promote Mental Health in the Military</a:t>
            </a:r>
            <a:r>
              <a:rPr lang="en-US" sz="1200" kern="1200" dirty="0" smtClean="0">
                <a:solidFill>
                  <a:schemeClr val="tx1"/>
                </a:solidFill>
                <a:effectLst/>
                <a:latin typeface="+mn-lt"/>
                <a:ea typeface="+mn-ea"/>
                <a:cs typeface="+mn-cs"/>
              </a:rPr>
              <a:t> (pp. 103-124).  Washington, DC:  American Psychological Association.</a:t>
            </a:r>
          </a:p>
          <a:p>
            <a:endParaRPr lang="en-US" altLang="en-US" dirty="0" smtClean="0"/>
          </a:p>
        </p:txBody>
      </p:sp>
    </p:spTree>
    <p:extLst>
      <p:ext uri="{BB962C8B-B14F-4D97-AF65-F5344CB8AC3E}">
        <p14:creationId xmlns:p14="http://schemas.microsoft.com/office/powerpoint/2010/main" val="69853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CA173D9-920D-4E37-BE72-80FA3F803976}" type="slidenum">
              <a:rPr lang="en-US" altLang="en-US" sz="1000"/>
              <a:pPr>
                <a:spcBef>
                  <a:spcPct val="0"/>
                </a:spcBef>
              </a:pPr>
              <a:t>123</a:t>
            </a:fld>
            <a:endParaRPr lang="en-US" altLang="en-US" sz="10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3685470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90AAE6-2DB5-4BF0-9517-2AEB37C34801}" type="slidenum">
              <a:rPr lang="en-US" altLang="en-US" sz="1000"/>
              <a:pPr>
                <a:spcBef>
                  <a:spcPct val="0"/>
                </a:spcBef>
              </a:pPr>
              <a:t>130</a:t>
            </a:fld>
            <a:endParaRPr lang="en-US" altLang="en-US" sz="10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r>
              <a:rPr lang="en-US" altLang="en-US" smtClean="0"/>
              <a:t>TDAT&lt;-gdp.univ[1:15,c("TIME","Trans","Recov")]</a:t>
            </a:r>
          </a:p>
          <a:p>
            <a:endParaRPr lang="en-US" altLang="en-US" smtClean="0"/>
          </a:p>
          <a:p>
            <a:r>
              <a:rPr lang="en-US" altLang="en-US" smtClean="0"/>
              <a:t>quantile(pinc[,2],c(.33,.66))/1000</a:t>
            </a:r>
          </a:p>
          <a:p>
            <a:endParaRPr lang="en-US" altLang="en-US" smtClean="0"/>
          </a:p>
          <a:p>
            <a:r>
              <a:rPr lang="en-US" altLang="en-US" smtClean="0"/>
              <a:t>median(pinc[,2])/1000</a:t>
            </a:r>
          </a:p>
          <a:p>
            <a:endParaRPr lang="en-US" altLang="en-US" smtClean="0"/>
          </a:p>
          <a:p>
            <a:r>
              <a:rPr lang="en-US" altLang="en-US" smtClean="0"/>
              <a:t>TDAT$Pinc20081k=149324.7</a:t>
            </a:r>
          </a:p>
          <a:p>
            <a:endParaRPr lang="en-US" altLang="en-US" smtClean="0"/>
          </a:p>
          <a:p>
            <a:r>
              <a:rPr lang="en-US" altLang="en-US" smtClean="0"/>
              <a:t>write.table(t(predict(mod4,TDAT,level=0)),file="clipboard", sep="\t",col.names=F,row.names=F)</a:t>
            </a:r>
          </a:p>
          <a:p>
            <a:endParaRPr lang="en-US" altLang="en-US" smtClean="0"/>
          </a:p>
        </p:txBody>
      </p:sp>
    </p:spTree>
    <p:extLst>
      <p:ext uri="{BB962C8B-B14F-4D97-AF65-F5344CB8AC3E}">
        <p14:creationId xmlns:p14="http://schemas.microsoft.com/office/powerpoint/2010/main" val="305627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endParaRPr lang="en-US" altLang="en-US" smtClean="0"/>
          </a:p>
        </p:txBody>
      </p:sp>
      <p:sp>
        <p:nvSpPr>
          <p:cNvPr id="109572" name="Slide Number Placeholder 3"/>
          <p:cNvSpPr>
            <a:spLocks noGrp="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34480" indent="-282492" defTabSz="910253">
              <a:spcBef>
                <a:spcPct val="30000"/>
              </a:spcBef>
              <a:defRPr sz="1200">
                <a:solidFill>
                  <a:schemeClr val="tx1"/>
                </a:solidFill>
                <a:latin typeface="Times New Roman" pitchFamily="18" charset="0"/>
              </a:defRPr>
            </a:lvl2pPr>
            <a:lvl3pPr marL="1129970" indent="-225994" defTabSz="910253">
              <a:spcBef>
                <a:spcPct val="30000"/>
              </a:spcBef>
              <a:defRPr sz="1200">
                <a:solidFill>
                  <a:schemeClr val="tx1"/>
                </a:solidFill>
                <a:latin typeface="Times New Roman" pitchFamily="18" charset="0"/>
              </a:defRPr>
            </a:lvl3pPr>
            <a:lvl4pPr marL="1581958" indent="-225994" defTabSz="910253">
              <a:spcBef>
                <a:spcPct val="30000"/>
              </a:spcBef>
              <a:defRPr sz="1200">
                <a:solidFill>
                  <a:schemeClr val="tx1"/>
                </a:solidFill>
                <a:latin typeface="Times New Roman" pitchFamily="18" charset="0"/>
              </a:defRPr>
            </a:lvl4pPr>
            <a:lvl5pPr marL="2033946" indent="-225994" defTabSz="910253">
              <a:spcBef>
                <a:spcPct val="30000"/>
              </a:spcBef>
              <a:defRPr sz="1200">
                <a:solidFill>
                  <a:schemeClr val="tx1"/>
                </a:solidFill>
                <a:latin typeface="Times New Roman" pitchFamily="18" charset="0"/>
              </a:defRPr>
            </a:lvl5pPr>
            <a:lvl6pPr marL="2485934" indent="-225994" defTabSz="910253" eaLnBrk="0" fontAlgn="base" hangingPunct="0">
              <a:spcBef>
                <a:spcPct val="30000"/>
              </a:spcBef>
              <a:spcAft>
                <a:spcPct val="0"/>
              </a:spcAft>
              <a:defRPr sz="1200">
                <a:solidFill>
                  <a:schemeClr val="tx1"/>
                </a:solidFill>
                <a:latin typeface="Times New Roman" pitchFamily="18" charset="0"/>
              </a:defRPr>
            </a:lvl6pPr>
            <a:lvl7pPr marL="2937921" indent="-225994" defTabSz="910253" eaLnBrk="0" fontAlgn="base" hangingPunct="0">
              <a:spcBef>
                <a:spcPct val="30000"/>
              </a:spcBef>
              <a:spcAft>
                <a:spcPct val="0"/>
              </a:spcAft>
              <a:defRPr sz="1200">
                <a:solidFill>
                  <a:schemeClr val="tx1"/>
                </a:solidFill>
                <a:latin typeface="Times New Roman" pitchFamily="18" charset="0"/>
              </a:defRPr>
            </a:lvl7pPr>
            <a:lvl8pPr marL="3389909" indent="-225994" defTabSz="910253" eaLnBrk="0" fontAlgn="base" hangingPunct="0">
              <a:spcBef>
                <a:spcPct val="30000"/>
              </a:spcBef>
              <a:spcAft>
                <a:spcPct val="0"/>
              </a:spcAft>
              <a:defRPr sz="1200">
                <a:solidFill>
                  <a:schemeClr val="tx1"/>
                </a:solidFill>
                <a:latin typeface="Times New Roman" pitchFamily="18" charset="0"/>
              </a:defRPr>
            </a:lvl8pPr>
            <a:lvl9pPr marL="3841897" indent="-225994"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051719-461B-47C7-ABE6-685F86071427}" type="slidenum">
              <a:rPr lang="en-US" altLang="en-US" sz="1000"/>
              <a:pPr>
                <a:spcBef>
                  <a:spcPct val="0"/>
                </a:spcBef>
              </a:pPr>
              <a:t>141</a:t>
            </a:fld>
            <a:endParaRPr lang="en-US" altLang="en-US" sz="1000"/>
          </a:p>
        </p:txBody>
      </p:sp>
    </p:spTree>
    <p:extLst>
      <p:ext uri="{BB962C8B-B14F-4D97-AF65-F5344CB8AC3E}">
        <p14:creationId xmlns:p14="http://schemas.microsoft.com/office/powerpoint/2010/main" val="343313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2A0973-B29D-4FF7-92A4-17F3818F9CCC}" type="slidenum">
              <a:rPr lang="en-US" altLang="en-US" sz="1000"/>
              <a:pPr>
                <a:spcBef>
                  <a:spcPct val="0"/>
                </a:spcBef>
              </a:pPr>
              <a:t>80</a:t>
            </a:fld>
            <a:endParaRPr lang="en-US" altLang="en-US" sz="1000"/>
          </a:p>
        </p:txBody>
      </p:sp>
      <p:sp>
        <p:nvSpPr>
          <p:cNvPr id="271363" name="Rectangle 2"/>
          <p:cNvSpPr>
            <a:spLocks noGrp="1" noRot="1" noChangeAspect="1" noChangeArrowheads="1" noTextEdit="1"/>
          </p:cNvSpPr>
          <p:nvPr>
            <p:ph type="sldImg"/>
          </p:nvPr>
        </p:nvSpPr>
        <p:spPr>
          <a:xfrm>
            <a:off x="1154113" y="695325"/>
            <a:ext cx="4549775" cy="3413125"/>
          </a:xfrm>
          <a:ln/>
        </p:spPr>
      </p:sp>
      <p:sp>
        <p:nvSpPr>
          <p:cNvPr id="271364" name="Rectangle 3"/>
          <p:cNvSpPr>
            <a:spLocks noGrp="1" noChangeArrowheads="1"/>
          </p:cNvSpPr>
          <p:nvPr>
            <p:ph type="body" idx="1"/>
          </p:nvPr>
        </p:nvSpPr>
        <p:spPr>
          <a:xfrm>
            <a:off x="914818" y="4342536"/>
            <a:ext cx="5028365" cy="4113071"/>
          </a:xfrm>
          <a:noFill/>
        </p:spPr>
        <p:txBody>
          <a:bodyPr/>
          <a:lstStyle/>
          <a:p>
            <a:r>
              <a:rPr lang="en-US" altLang="en-US" dirty="0" err="1" smtClean="0"/>
              <a:t>tmod</a:t>
            </a:r>
            <a:r>
              <a:rPr lang="en-US" altLang="en-US" dirty="0" smtClean="0"/>
              <a:t>&lt;-</a:t>
            </a:r>
            <a:r>
              <a:rPr lang="en-US" altLang="en-US" dirty="0" err="1" smtClean="0"/>
              <a:t>lme</a:t>
            </a:r>
            <a:r>
              <a:rPr lang="en-US" altLang="en-US" dirty="0" smtClean="0"/>
              <a:t>(</a:t>
            </a:r>
            <a:r>
              <a:rPr lang="en-US" altLang="en-US" dirty="0" err="1" smtClean="0"/>
              <a:t>JSAT~TIME,random</a:t>
            </a:r>
            <a:r>
              <a:rPr lang="en-US" altLang="en-US" dirty="0" smtClean="0"/>
              <a:t>=~</a:t>
            </a:r>
            <a:r>
              <a:rPr lang="en-US" altLang="en-US" dirty="0" err="1" smtClean="0"/>
              <a:t>TIME|SUBNUM,data</a:t>
            </a:r>
            <a:r>
              <a:rPr lang="en-US" altLang="en-US" dirty="0" smtClean="0"/>
              <a:t>=</a:t>
            </a:r>
            <a:r>
              <a:rPr lang="en-US" altLang="en-US" dirty="0" err="1" smtClean="0"/>
              <a:t>univbct,na.action</a:t>
            </a:r>
            <a:r>
              <a:rPr lang="en-US" altLang="en-US" dirty="0" smtClean="0"/>
              <a:t>=</a:t>
            </a:r>
            <a:r>
              <a:rPr lang="en-US" altLang="en-US" dirty="0" err="1" smtClean="0"/>
              <a:t>na.omit</a:t>
            </a:r>
            <a:r>
              <a:rPr lang="en-US" altLang="en-US" dirty="0" smtClean="0"/>
              <a:t>)</a:t>
            </a:r>
          </a:p>
          <a:p>
            <a:endParaRPr lang="en-US" altLang="en-US" dirty="0" smtClean="0"/>
          </a:p>
          <a:p>
            <a:r>
              <a:rPr lang="en-US" altLang="en-US" dirty="0" smtClean="0"/>
              <a:t>plot(</a:t>
            </a:r>
            <a:r>
              <a:rPr lang="en-US" altLang="en-US" dirty="0" err="1" smtClean="0"/>
              <a:t>univbct$TIME,univbct$JSAT,xlab</a:t>
            </a:r>
            <a:r>
              <a:rPr lang="en-US" altLang="en-US" dirty="0" smtClean="0"/>
              <a:t>="Time",</a:t>
            </a:r>
          </a:p>
          <a:p>
            <a:r>
              <a:rPr lang="en-US" altLang="en-US" dirty="0" err="1" smtClean="0"/>
              <a:t>ylab</a:t>
            </a:r>
            <a:r>
              <a:rPr lang="en-US" altLang="en-US" dirty="0" smtClean="0"/>
              <a:t>="Job </a:t>
            </a:r>
            <a:r>
              <a:rPr lang="en-US" altLang="en-US" dirty="0" err="1" smtClean="0"/>
              <a:t>Satisfaction",type</a:t>
            </a:r>
            <a:r>
              <a:rPr lang="en-US" altLang="en-US" dirty="0" smtClean="0"/>
              <a:t>="n")</a:t>
            </a:r>
          </a:p>
          <a:p>
            <a:endParaRPr lang="en-US" altLang="en-US" dirty="0" smtClean="0"/>
          </a:p>
          <a:p>
            <a:r>
              <a:rPr lang="en-US" altLang="en-US" dirty="0" smtClean="0"/>
              <a:t>COEF.DAT&lt;-</a:t>
            </a:r>
            <a:r>
              <a:rPr lang="en-US" altLang="en-US" dirty="0" err="1" smtClean="0"/>
              <a:t>coef</a:t>
            </a:r>
            <a:r>
              <a:rPr lang="en-US" altLang="en-US" dirty="0" smtClean="0"/>
              <a:t>(</a:t>
            </a:r>
            <a:r>
              <a:rPr lang="en-US" altLang="en-US" dirty="0" err="1" smtClean="0"/>
              <a:t>tmod</a:t>
            </a:r>
            <a:r>
              <a:rPr lang="en-US" altLang="en-US" dirty="0" smtClean="0"/>
              <a:t>)</a:t>
            </a:r>
          </a:p>
          <a:p>
            <a:endParaRPr lang="en-US" altLang="en-US" dirty="0" smtClean="0"/>
          </a:p>
          <a:p>
            <a:r>
              <a:rPr lang="en-US" altLang="en-US" dirty="0" smtClean="0"/>
              <a:t>apply(COEF.DAT,1,abline)</a:t>
            </a:r>
          </a:p>
          <a:p>
            <a:endParaRPr lang="en-US" altLang="en-US" dirty="0" smtClean="0"/>
          </a:p>
        </p:txBody>
      </p:sp>
    </p:spTree>
    <p:extLst>
      <p:ext uri="{BB962C8B-B14F-4D97-AF65-F5344CB8AC3E}">
        <p14:creationId xmlns:p14="http://schemas.microsoft.com/office/powerpoint/2010/main" val="349787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C7402E-6BBA-43BF-A971-58D9396D0924}" type="slidenum">
              <a:rPr lang="en-US" altLang="en-US" sz="1000"/>
              <a:pPr>
                <a:spcBef>
                  <a:spcPct val="0"/>
                </a:spcBef>
              </a:pPr>
              <a:t>81</a:t>
            </a:fld>
            <a:endParaRPr lang="en-US" altLang="en-US" sz="1000"/>
          </a:p>
        </p:txBody>
      </p:sp>
      <p:sp>
        <p:nvSpPr>
          <p:cNvPr id="273411" name="Rectangle 2050"/>
          <p:cNvSpPr>
            <a:spLocks noGrp="1" noRot="1" noChangeAspect="1" noChangeArrowheads="1" noTextEdit="1"/>
          </p:cNvSpPr>
          <p:nvPr>
            <p:ph type="sldImg"/>
          </p:nvPr>
        </p:nvSpPr>
        <p:spPr>
          <a:xfrm>
            <a:off x="1154113" y="695325"/>
            <a:ext cx="4549775" cy="3413125"/>
          </a:xfrm>
          <a:ln/>
        </p:spPr>
      </p:sp>
      <p:sp>
        <p:nvSpPr>
          <p:cNvPr id="273412" name="Rectangle 2051"/>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196216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FDB926-E778-43A9-9534-762F56D0D5BE}" type="slidenum">
              <a:rPr lang="en-US" altLang="en-US" sz="1000"/>
              <a:pPr>
                <a:spcBef>
                  <a:spcPct val="0"/>
                </a:spcBef>
              </a:pPr>
              <a:t>82</a:t>
            </a:fld>
            <a:endParaRPr lang="en-US" altLang="en-US" sz="1000"/>
          </a:p>
        </p:txBody>
      </p:sp>
      <p:sp>
        <p:nvSpPr>
          <p:cNvPr id="275459" name="Rectangle 2"/>
          <p:cNvSpPr>
            <a:spLocks noGrp="1" noRot="1" noChangeAspect="1" noChangeArrowheads="1" noTextEdit="1"/>
          </p:cNvSpPr>
          <p:nvPr>
            <p:ph type="sldImg"/>
          </p:nvPr>
        </p:nvSpPr>
        <p:spPr>
          <a:xfrm>
            <a:off x="1154113" y="695325"/>
            <a:ext cx="4549775" cy="3413125"/>
          </a:xfrm>
          <a:ln/>
        </p:spPr>
      </p:sp>
      <p:sp>
        <p:nvSpPr>
          <p:cNvPr id="275460"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356662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6D256A6-D3CE-4907-99E1-CE8C0AF1C0B8}" type="slidenum">
              <a:rPr lang="en-US" altLang="en-US" sz="1000"/>
              <a:pPr>
                <a:spcBef>
                  <a:spcPct val="0"/>
                </a:spcBef>
              </a:pPr>
              <a:t>83</a:t>
            </a:fld>
            <a:endParaRPr lang="en-US" altLang="en-US" sz="1000"/>
          </a:p>
        </p:txBody>
      </p:sp>
      <p:sp>
        <p:nvSpPr>
          <p:cNvPr id="281603" name="Rectangle 2"/>
          <p:cNvSpPr>
            <a:spLocks noGrp="1" noRot="1" noChangeAspect="1" noChangeArrowheads="1" noTextEdit="1"/>
          </p:cNvSpPr>
          <p:nvPr>
            <p:ph type="sldImg"/>
          </p:nvPr>
        </p:nvSpPr>
        <p:spPr>
          <a:xfrm>
            <a:off x="1154113" y="695325"/>
            <a:ext cx="4549775" cy="3413125"/>
          </a:xfrm>
          <a:ln/>
        </p:spPr>
      </p:sp>
      <p:sp>
        <p:nvSpPr>
          <p:cNvPr id="281604"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208933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68F81B0-BBA2-4042-AEC7-C816000F74BC}" type="slidenum">
              <a:rPr lang="en-US" altLang="en-US" sz="1000"/>
              <a:pPr>
                <a:spcBef>
                  <a:spcPct val="0"/>
                </a:spcBef>
              </a:pPr>
              <a:t>84</a:t>
            </a:fld>
            <a:endParaRPr lang="en-US" altLang="en-US" sz="1000"/>
          </a:p>
        </p:txBody>
      </p:sp>
      <p:sp>
        <p:nvSpPr>
          <p:cNvPr id="283651" name="Rectangle 2"/>
          <p:cNvSpPr>
            <a:spLocks noGrp="1" noRot="1" noChangeAspect="1" noChangeArrowheads="1" noTextEdit="1"/>
          </p:cNvSpPr>
          <p:nvPr>
            <p:ph type="sldImg"/>
          </p:nvPr>
        </p:nvSpPr>
        <p:spPr>
          <a:xfrm>
            <a:off x="1154113" y="695325"/>
            <a:ext cx="4549775" cy="3413125"/>
          </a:xfrm>
          <a:ln/>
        </p:spPr>
      </p:sp>
      <p:sp>
        <p:nvSpPr>
          <p:cNvPr id="283652"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122590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7096BC-5447-46B9-BF64-CB3E108B18AF}" type="slidenum">
              <a:rPr lang="en-US" altLang="en-US" sz="1000"/>
              <a:pPr>
                <a:spcBef>
                  <a:spcPct val="0"/>
                </a:spcBef>
              </a:pPr>
              <a:t>85</a:t>
            </a:fld>
            <a:endParaRPr lang="en-US" altLang="en-US" sz="1000"/>
          </a:p>
        </p:txBody>
      </p:sp>
      <p:sp>
        <p:nvSpPr>
          <p:cNvPr id="290819" name="Rectangle 2"/>
          <p:cNvSpPr>
            <a:spLocks noGrp="1" noRot="1" noChangeAspect="1" noChangeArrowheads="1" noTextEdit="1"/>
          </p:cNvSpPr>
          <p:nvPr>
            <p:ph type="sldImg"/>
          </p:nvPr>
        </p:nvSpPr>
        <p:spPr>
          <a:xfrm>
            <a:off x="1154113" y="695325"/>
            <a:ext cx="4549775" cy="3413125"/>
          </a:xfrm>
          <a:ln/>
        </p:spPr>
      </p:sp>
      <p:sp>
        <p:nvSpPr>
          <p:cNvPr id="290820" name="Rectangle 3"/>
          <p:cNvSpPr>
            <a:spLocks noGrp="1" noChangeArrowheads="1"/>
          </p:cNvSpPr>
          <p:nvPr>
            <p:ph type="body" idx="1"/>
          </p:nvPr>
        </p:nvSpPr>
        <p:spPr>
          <a:xfrm>
            <a:off x="914818" y="4342536"/>
            <a:ext cx="5028365" cy="4113071"/>
          </a:xfrm>
          <a:noFill/>
        </p:spPr>
        <p:txBody>
          <a:bodyPr/>
          <a:lstStyle/>
          <a:p>
            <a:endParaRPr lang="en-US" altLang="en-US" dirty="0" smtClean="0"/>
          </a:p>
        </p:txBody>
      </p:sp>
    </p:spTree>
    <p:extLst>
      <p:ext uri="{BB962C8B-B14F-4D97-AF65-F5344CB8AC3E}">
        <p14:creationId xmlns:p14="http://schemas.microsoft.com/office/powerpoint/2010/main" val="3558830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defTabSz="910253">
              <a:spcBef>
                <a:spcPct val="30000"/>
              </a:spcBef>
              <a:defRPr sz="1200">
                <a:solidFill>
                  <a:schemeClr val="tx1"/>
                </a:solidFill>
                <a:latin typeface="Times New Roman" pitchFamily="18" charset="0"/>
              </a:defRPr>
            </a:lvl1pPr>
            <a:lvl2pPr marL="701523" indent="-269937" defTabSz="910253">
              <a:spcBef>
                <a:spcPct val="30000"/>
              </a:spcBef>
              <a:defRPr sz="1200">
                <a:solidFill>
                  <a:schemeClr val="tx1"/>
                </a:solidFill>
                <a:latin typeface="Times New Roman" pitchFamily="18" charset="0"/>
              </a:defRPr>
            </a:lvl2pPr>
            <a:lvl3pPr marL="1079749" indent="-215009" defTabSz="910253">
              <a:spcBef>
                <a:spcPct val="30000"/>
              </a:spcBef>
              <a:defRPr sz="1200">
                <a:solidFill>
                  <a:schemeClr val="tx1"/>
                </a:solidFill>
                <a:latin typeface="Times New Roman" pitchFamily="18" charset="0"/>
              </a:defRPr>
            </a:lvl3pPr>
            <a:lvl4pPr marL="1512904" indent="-215009" defTabSz="910253">
              <a:spcBef>
                <a:spcPct val="30000"/>
              </a:spcBef>
              <a:defRPr sz="1200">
                <a:solidFill>
                  <a:schemeClr val="tx1"/>
                </a:solidFill>
                <a:latin typeface="Times New Roman" pitchFamily="18" charset="0"/>
              </a:defRPr>
            </a:lvl4pPr>
            <a:lvl5pPr marL="1946059" indent="-215009" defTabSz="910253">
              <a:spcBef>
                <a:spcPct val="30000"/>
              </a:spcBef>
              <a:defRPr sz="1200">
                <a:solidFill>
                  <a:schemeClr val="tx1"/>
                </a:solidFill>
                <a:latin typeface="Times New Roman" pitchFamily="18" charset="0"/>
              </a:defRPr>
            </a:lvl5pPr>
            <a:lvl6pPr marL="2398047" indent="-215009" defTabSz="910253" eaLnBrk="0" fontAlgn="base" hangingPunct="0">
              <a:spcBef>
                <a:spcPct val="30000"/>
              </a:spcBef>
              <a:spcAft>
                <a:spcPct val="0"/>
              </a:spcAft>
              <a:defRPr sz="1200">
                <a:solidFill>
                  <a:schemeClr val="tx1"/>
                </a:solidFill>
                <a:latin typeface="Times New Roman" pitchFamily="18" charset="0"/>
              </a:defRPr>
            </a:lvl6pPr>
            <a:lvl7pPr marL="2850035" indent="-215009" defTabSz="910253" eaLnBrk="0" fontAlgn="base" hangingPunct="0">
              <a:spcBef>
                <a:spcPct val="30000"/>
              </a:spcBef>
              <a:spcAft>
                <a:spcPct val="0"/>
              </a:spcAft>
              <a:defRPr sz="1200">
                <a:solidFill>
                  <a:schemeClr val="tx1"/>
                </a:solidFill>
                <a:latin typeface="Times New Roman" pitchFamily="18" charset="0"/>
              </a:defRPr>
            </a:lvl7pPr>
            <a:lvl8pPr marL="3302023" indent="-215009" defTabSz="910253" eaLnBrk="0" fontAlgn="base" hangingPunct="0">
              <a:spcBef>
                <a:spcPct val="30000"/>
              </a:spcBef>
              <a:spcAft>
                <a:spcPct val="0"/>
              </a:spcAft>
              <a:defRPr sz="1200">
                <a:solidFill>
                  <a:schemeClr val="tx1"/>
                </a:solidFill>
                <a:latin typeface="Times New Roman" pitchFamily="18" charset="0"/>
              </a:defRPr>
            </a:lvl8pPr>
            <a:lvl9pPr marL="3754011" indent="-215009" defTabSz="91025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02DCDDF-75D5-4471-9B02-518391447C7D}" type="slidenum">
              <a:rPr lang="en-US" altLang="en-US" sz="1000"/>
              <a:pPr>
                <a:spcBef>
                  <a:spcPct val="0"/>
                </a:spcBef>
              </a:pPr>
              <a:t>86</a:t>
            </a:fld>
            <a:endParaRPr lang="en-US" altLang="en-US" sz="1000"/>
          </a:p>
        </p:txBody>
      </p:sp>
      <p:sp>
        <p:nvSpPr>
          <p:cNvPr id="292867" name="Rectangle 2"/>
          <p:cNvSpPr>
            <a:spLocks noGrp="1" noRot="1" noChangeAspect="1" noChangeArrowheads="1" noTextEdit="1"/>
          </p:cNvSpPr>
          <p:nvPr>
            <p:ph type="sldImg"/>
          </p:nvPr>
        </p:nvSpPr>
        <p:spPr>
          <a:xfrm>
            <a:off x="1154113" y="695325"/>
            <a:ext cx="4549775" cy="3413125"/>
          </a:xfrm>
          <a:ln/>
        </p:spPr>
      </p:sp>
      <p:sp>
        <p:nvSpPr>
          <p:cNvPr id="292868" name="Rectangle 3"/>
          <p:cNvSpPr>
            <a:spLocks noGrp="1" noChangeArrowheads="1"/>
          </p:cNvSpPr>
          <p:nvPr>
            <p:ph type="body" idx="1"/>
          </p:nvPr>
        </p:nvSpPr>
        <p:spPr>
          <a:xfrm>
            <a:off x="914818" y="4342536"/>
            <a:ext cx="5028365" cy="4113071"/>
          </a:xfrm>
          <a:noFill/>
        </p:spPr>
        <p:txBody>
          <a:bodyPr/>
          <a:lstStyle/>
          <a:p>
            <a:endParaRPr lang="en-US" altLang="en-US" smtClean="0"/>
          </a:p>
        </p:txBody>
      </p:sp>
    </p:spTree>
    <p:extLst>
      <p:ext uri="{BB962C8B-B14F-4D97-AF65-F5344CB8AC3E}">
        <p14:creationId xmlns:p14="http://schemas.microsoft.com/office/powerpoint/2010/main" val="88434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1/29/2017</a:t>
            </a:r>
            <a:endParaRPr lang="en-US"/>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390638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1/29/2017</a:t>
            </a:r>
            <a:endParaRPr lang="en-US" dirty="0"/>
          </a:p>
        </p:txBody>
      </p:sp>
      <p:sp>
        <p:nvSpPr>
          <p:cNvPr id="5" name="Footer Placeholder 4"/>
          <p:cNvSpPr>
            <a:spLocks noGrp="1"/>
          </p:cNvSpPr>
          <p:nvPr>
            <p:ph type="ftr" sz="quarter" idx="11"/>
          </p:nvPr>
        </p:nvSpPr>
        <p:spPr/>
        <p:txBody>
          <a:bodyPr/>
          <a:lstStyle>
            <a:lvl1pPr>
              <a:defRPr/>
            </a:lvl1p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248184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1/29/2017</a:t>
            </a:r>
            <a:endParaRPr lang="en-US"/>
          </a:p>
        </p:txBody>
      </p:sp>
      <p:sp>
        <p:nvSpPr>
          <p:cNvPr id="5" name="Footer Placeholder 4"/>
          <p:cNvSpPr>
            <a:spLocks noGrp="1"/>
          </p:cNvSpPr>
          <p:nvPr>
            <p:ph type="ftr" sz="quarter" idx="11"/>
          </p:nvPr>
        </p:nvSpPr>
        <p:spPr/>
        <p:txBody>
          <a:bodyPr/>
          <a:lstStyle>
            <a:lvl1pPr>
              <a:defRPr/>
            </a:lvl1p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190932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1/29/2017</a:t>
            </a:r>
            <a:endParaRPr lang="en-US"/>
          </a:p>
        </p:txBody>
      </p:sp>
      <p:sp>
        <p:nvSpPr>
          <p:cNvPr id="6" name="Footer Placeholder 5"/>
          <p:cNvSpPr>
            <a:spLocks noGrp="1"/>
          </p:cNvSpPr>
          <p:nvPr>
            <p:ph type="ftr" sz="quarter" idx="11"/>
          </p:nvPr>
        </p:nvSpPr>
        <p:spPr/>
        <p:txBody>
          <a:bodyPr/>
          <a:lstStyle/>
          <a:p>
            <a:r>
              <a:rPr lang="en-US" smtClean="0"/>
              <a:t>Copyright Paul D. Bliese</a:t>
            </a:r>
            <a:endParaRPr lang="en-US"/>
          </a:p>
        </p:txBody>
      </p:sp>
      <p:sp>
        <p:nvSpPr>
          <p:cNvPr id="7" name="Slide Number Placeholder 6"/>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167728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1/29/2017</a:t>
            </a:r>
            <a:endParaRPr lang="en-US"/>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163363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1/29/2017</a:t>
            </a:r>
            <a:endParaRPr lang="en-US"/>
          </a:p>
        </p:txBody>
      </p:sp>
      <p:sp>
        <p:nvSpPr>
          <p:cNvPr id="3" name="Footer Placeholder 2"/>
          <p:cNvSpPr>
            <a:spLocks noGrp="1"/>
          </p:cNvSpPr>
          <p:nvPr>
            <p:ph type="ftr" sz="quarter" idx="11"/>
          </p:nvPr>
        </p:nvSpPr>
        <p:spPr/>
        <p:txBody>
          <a:bodyPr/>
          <a:lstStyle/>
          <a:p>
            <a:r>
              <a:rPr lang="en-US" smtClean="0"/>
              <a:t>Copyright Paul D. Bliese</a:t>
            </a:r>
            <a:endParaRPr lang="en-US"/>
          </a:p>
        </p:txBody>
      </p:sp>
      <p:sp>
        <p:nvSpPr>
          <p:cNvPr id="4" name="Slide Number Placeholder 3"/>
          <p:cNvSpPr>
            <a:spLocks noGrp="1"/>
          </p:cNvSpPr>
          <p:nvPr>
            <p:ph type="sldNum" sz="quarter" idx="12"/>
          </p:nvPr>
        </p:nvSpPr>
        <p:spPr/>
        <p:txBody>
          <a:bodyPr/>
          <a:lstStyle/>
          <a:p>
            <a:fld id="{EF9ED809-4000-446B-AD20-C2D926150CDC}" type="slidenum">
              <a:rPr lang="en-US" smtClean="0"/>
              <a:t>‹#›</a:t>
            </a:fld>
            <a:endParaRPr lang="en-US"/>
          </a:p>
        </p:txBody>
      </p:sp>
    </p:spTree>
    <p:extLst>
      <p:ext uri="{BB962C8B-B14F-4D97-AF65-F5344CB8AC3E}">
        <p14:creationId xmlns:p14="http://schemas.microsoft.com/office/powerpoint/2010/main" val="99273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52600" y="274638"/>
            <a:ext cx="6934200" cy="89058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95400"/>
            <a:ext cx="8229600" cy="48307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1/29/2017</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Paul D. Bliese</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ED809-4000-446B-AD20-C2D926150CDC}" type="slidenum">
              <a:rPr lang="en-US" smtClean="0"/>
              <a:t>‹#›</a:t>
            </a:fld>
            <a:endParaRPr lang="en-US" dirty="0"/>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3907" y="152400"/>
            <a:ext cx="1379537"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1752600" y="1165225"/>
            <a:ext cx="6934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6172200"/>
            <a:ext cx="822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71966"/>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4" r:id="rId5"/>
    <p:sldLayoutId id="2147483655" r:id="rId6"/>
  </p:sldLayoutIdLst>
  <p:timing>
    <p:tnLst>
      <p:par>
        <p:cTn id="1" dur="indefinite" restart="never" nodeType="tmRoot"/>
      </p:par>
    </p:tnLst>
  </p:timing>
  <p:hf hdr="0"/>
  <p:txStyles>
    <p:titleStyle>
      <a:lvl1pPr algn="ctr" defTabSz="914400" rtl="0" eaLnBrk="1" latinLnBrk="0" hangingPunct="1">
        <a:spcBef>
          <a:spcPct val="0"/>
        </a:spcBef>
        <a:buNone/>
        <a:defRPr sz="32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tiff"/><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5.tif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2.bin"/><Relationship Id="rId7" Type="http://schemas.openxmlformats.org/officeDocument/2006/relationships/oleObject" Target="../embeddings/Microsoft_Excel_97-2003_Worksheet2.xls"/><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8.png"/><Relationship Id="rId4" Type="http://schemas.openxmlformats.org/officeDocument/2006/relationships/oleObject" Target="../embeddings/Microsoft_Excel_97-2003_Worksheet1.xls"/></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45.png"/><Relationship Id="rId5" Type="http://schemas.openxmlformats.org/officeDocument/2006/relationships/oleObject" Target="../embeddings/Microsoft_Excel_97-2003_Worksheet3.xls"/><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45.png"/><Relationship Id="rId5" Type="http://schemas.openxmlformats.org/officeDocument/2006/relationships/oleObject" Target="../embeddings/Microsoft_Excel_97-2003_Worksheet4.xls"/><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45.png"/><Relationship Id="rId5" Type="http://schemas.openxmlformats.org/officeDocument/2006/relationships/oleObject" Target="../embeddings/Microsoft_Excel_97-2003_Worksheet5.xls"/><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45.png"/><Relationship Id="rId5" Type="http://schemas.openxmlformats.org/officeDocument/2006/relationships/oleObject" Target="../embeddings/Microsoft_Excel_97-2003_Worksheet6.xls"/><Relationship Id="rId4" Type="http://schemas.openxmlformats.org/officeDocument/2006/relationships/oleObject" Target="../embeddings/oleObject7.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45.png"/><Relationship Id="rId5" Type="http://schemas.openxmlformats.org/officeDocument/2006/relationships/oleObject" Target="../embeddings/Microsoft_Excel_97-2003_Worksheet7.xls"/><Relationship Id="rId4" Type="http://schemas.openxmlformats.org/officeDocument/2006/relationships/oleObject" Target="../embeddings/oleObject8.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47.png"/><Relationship Id="rId4" Type="http://schemas.openxmlformats.org/officeDocument/2006/relationships/oleObject" Target="../embeddings/Microsoft_Excel_97-2003_Worksheet8.xls"/></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48.png"/><Relationship Id="rId5" Type="http://schemas.openxmlformats.org/officeDocument/2006/relationships/oleObject" Target="../embeddings/Microsoft_Excel_97-2003_Worksheet9.xls"/><Relationship Id="rId4" Type="http://schemas.openxmlformats.org/officeDocument/2006/relationships/oleObject" Target="../embeddings/oleObject10.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49.png"/><Relationship Id="rId4" Type="http://schemas.openxmlformats.org/officeDocument/2006/relationships/oleObject" Target="../embeddings/Microsoft_Excel_97-2003_Worksheet10.xls"/></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cran.r-project.org/doc/contrib/Bliese_Multilevel.pdf"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image" Target="../media/image13.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R for Mixed-effects models</a:t>
            </a:r>
            <a:endParaRPr lang="en-US" dirty="0"/>
          </a:p>
        </p:txBody>
      </p:sp>
      <p:sp>
        <p:nvSpPr>
          <p:cNvPr id="8" name="Text Placeholder 7"/>
          <p:cNvSpPr>
            <a:spLocks noGrp="1"/>
          </p:cNvSpPr>
          <p:nvPr>
            <p:ph type="body" idx="1"/>
          </p:nvPr>
        </p:nvSpPr>
        <p:spPr/>
        <p:txBody>
          <a:bodyPr/>
          <a:lstStyle/>
          <a:p>
            <a:r>
              <a:rPr lang="en-US" dirty="0" smtClean="0"/>
              <a:t>Paul </a:t>
            </a:r>
            <a:r>
              <a:rPr lang="en-US" dirty="0" err="1" smtClean="0"/>
              <a:t>Bliese</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smtClean="0"/>
              <a:t>Copyright Paul D. Bliese</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EF9ED809-4000-446B-AD20-C2D926150CDC}" type="slidenum">
              <a:rPr lang="en-US" smtClean="0"/>
              <a:t>1</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818803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53EF9627-D773-4D25-BB5C-49179137156A}" type="slidenum">
              <a:rPr lang="en-US" altLang="en-US">
                <a:latin typeface="Arial" panose="020B0604020202020204" pitchFamily="34" charset="0"/>
              </a:rPr>
              <a:pPr/>
              <a:t>10</a:t>
            </a:fld>
            <a:endParaRPr lang="en-US" altLang="en-US">
              <a:latin typeface="Arial" panose="020B0604020202020204" pitchFamily="34" charset="0"/>
            </a:endParaRPr>
          </a:p>
        </p:txBody>
      </p:sp>
      <p:sp>
        <p:nvSpPr>
          <p:cNvPr id="79877"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79878" name="Text Box 4"/>
          <p:cNvSpPr txBox="1">
            <a:spLocks noChangeArrowheads="1"/>
          </p:cNvSpPr>
          <p:nvPr/>
        </p:nvSpPr>
        <p:spPr bwMode="auto">
          <a:xfrm>
            <a:off x="2743200" y="1280041"/>
            <a:ext cx="6019800" cy="4739759"/>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400" dirty="0" smtClean="0">
                <a:latin typeface="Courier New" panose="02070309020205020404" pitchFamily="49" charset="0"/>
              </a:rPr>
              <a:t>&gt; bh1996[c(1:5,101:105,201:205),c("</a:t>
            </a:r>
            <a:r>
              <a:rPr lang="en-US" altLang="en-US" sz="1400" dirty="0">
                <a:latin typeface="Courier New" panose="02070309020205020404" pitchFamily="49" charset="0"/>
              </a:rPr>
              <a:t>GRP","HRS","LEAD")]</a:t>
            </a:r>
          </a:p>
          <a:p>
            <a:pPr>
              <a:spcBef>
                <a:spcPct val="0"/>
              </a:spcBef>
              <a:buFontTx/>
              <a:buNone/>
            </a:pPr>
            <a:r>
              <a:rPr lang="en-US" altLang="en-US" sz="1800" dirty="0">
                <a:latin typeface="Courier New" panose="02070309020205020404" pitchFamily="49" charset="0"/>
              </a:rPr>
              <a:t>    </a:t>
            </a:r>
            <a:r>
              <a:rPr lang="en-US" altLang="en-US" sz="1800" b="1" dirty="0">
                <a:solidFill>
                  <a:srgbClr val="FF0000"/>
                </a:solidFill>
                <a:latin typeface="Courier New" panose="02070309020205020404" pitchFamily="49" charset="0"/>
              </a:rPr>
              <a:t>GRP</a:t>
            </a:r>
            <a:r>
              <a:rPr lang="en-US" altLang="en-US" sz="1800" dirty="0">
                <a:latin typeface="Courier New" panose="02070309020205020404" pitchFamily="49" charset="0"/>
              </a:rPr>
              <a:t> HRS     LEAD</a:t>
            </a:r>
          </a:p>
          <a:p>
            <a:pPr>
              <a:spcBef>
                <a:spcPct val="0"/>
              </a:spcBef>
              <a:buFontTx/>
              <a:buNone/>
            </a:pPr>
            <a:r>
              <a:rPr lang="en-US" altLang="en-US" sz="1800" dirty="0">
                <a:latin typeface="Courier New" panose="02070309020205020404" pitchFamily="49" charset="0"/>
              </a:rPr>
              <a:t>1     1  12 3.181818</a:t>
            </a:r>
          </a:p>
          <a:p>
            <a:pPr>
              <a:spcBef>
                <a:spcPct val="0"/>
              </a:spcBef>
              <a:buFontTx/>
              <a:buNone/>
            </a:pPr>
            <a:r>
              <a:rPr lang="en-US" altLang="en-US" sz="1800" dirty="0">
                <a:latin typeface="Courier New" panose="02070309020205020404" pitchFamily="49" charset="0"/>
              </a:rPr>
              <a:t>2     1  11 3.000000</a:t>
            </a:r>
          </a:p>
          <a:p>
            <a:pPr>
              <a:spcBef>
                <a:spcPct val="0"/>
              </a:spcBef>
              <a:buFontTx/>
              <a:buNone/>
            </a:pPr>
            <a:r>
              <a:rPr lang="en-US" altLang="en-US" sz="1800" dirty="0">
                <a:latin typeface="Courier New" panose="02070309020205020404" pitchFamily="49" charset="0"/>
              </a:rPr>
              <a:t>3     1  12 3.636364</a:t>
            </a:r>
          </a:p>
          <a:p>
            <a:pPr>
              <a:spcBef>
                <a:spcPct val="0"/>
              </a:spcBef>
              <a:buFontTx/>
              <a:buNone/>
            </a:pPr>
            <a:r>
              <a:rPr lang="en-US" altLang="en-US" sz="1800" dirty="0">
                <a:latin typeface="Courier New" panose="02070309020205020404" pitchFamily="49" charset="0"/>
              </a:rPr>
              <a:t>4     1   9 3.363636</a:t>
            </a:r>
          </a:p>
          <a:p>
            <a:pPr>
              <a:spcBef>
                <a:spcPct val="0"/>
              </a:spcBef>
              <a:buFontTx/>
              <a:buNone/>
            </a:pPr>
            <a:r>
              <a:rPr lang="en-US" altLang="en-US" sz="1800" dirty="0">
                <a:latin typeface="Courier New" panose="02070309020205020404" pitchFamily="49" charset="0"/>
              </a:rPr>
              <a:t>5     1   7 3.545455</a:t>
            </a:r>
          </a:p>
          <a:p>
            <a:pPr>
              <a:spcBef>
                <a:spcPct val="0"/>
              </a:spcBef>
              <a:buFontTx/>
              <a:buNone/>
            </a:pPr>
            <a:r>
              <a:rPr lang="en-US" altLang="en-US" sz="1800" dirty="0">
                <a:latin typeface="Courier New" panose="02070309020205020404" pitchFamily="49" charset="0"/>
              </a:rPr>
              <a:t>101   2  10 2.090909</a:t>
            </a:r>
          </a:p>
          <a:p>
            <a:pPr>
              <a:spcBef>
                <a:spcPct val="0"/>
              </a:spcBef>
              <a:buFontTx/>
              <a:buNone/>
            </a:pPr>
            <a:r>
              <a:rPr lang="en-US" altLang="en-US" sz="1800" dirty="0">
                <a:latin typeface="Courier New" panose="02070309020205020404" pitchFamily="49" charset="0"/>
              </a:rPr>
              <a:t>102   2  15 1.909091</a:t>
            </a:r>
          </a:p>
          <a:p>
            <a:pPr>
              <a:spcBef>
                <a:spcPct val="0"/>
              </a:spcBef>
              <a:buFontTx/>
              <a:buNone/>
            </a:pPr>
            <a:r>
              <a:rPr lang="en-US" altLang="en-US" sz="1800" dirty="0">
                <a:latin typeface="Courier New" panose="02070309020205020404" pitchFamily="49" charset="0"/>
              </a:rPr>
              <a:t>103   2  12 3.636364</a:t>
            </a:r>
          </a:p>
          <a:p>
            <a:pPr>
              <a:spcBef>
                <a:spcPct val="0"/>
              </a:spcBef>
              <a:buFontTx/>
              <a:buNone/>
            </a:pPr>
            <a:r>
              <a:rPr lang="en-US" altLang="en-US" sz="1800" dirty="0">
                <a:latin typeface="Courier New" panose="02070309020205020404" pitchFamily="49" charset="0"/>
              </a:rPr>
              <a:t>104   2  12 2.636364</a:t>
            </a:r>
          </a:p>
          <a:p>
            <a:pPr>
              <a:spcBef>
                <a:spcPct val="0"/>
              </a:spcBef>
              <a:buFontTx/>
              <a:buNone/>
            </a:pPr>
            <a:r>
              <a:rPr lang="en-US" altLang="en-US" sz="1800" dirty="0">
                <a:latin typeface="Courier New" panose="02070309020205020404" pitchFamily="49" charset="0"/>
              </a:rPr>
              <a:t>105   2  12 3.181818</a:t>
            </a:r>
          </a:p>
          <a:p>
            <a:pPr>
              <a:spcBef>
                <a:spcPct val="0"/>
              </a:spcBef>
              <a:buFontTx/>
              <a:buNone/>
            </a:pPr>
            <a:r>
              <a:rPr lang="en-US" altLang="en-US" sz="1800" dirty="0">
                <a:latin typeface="Courier New" panose="02070309020205020404" pitchFamily="49" charset="0"/>
              </a:rPr>
              <a:t>201   3  10 4.181818</a:t>
            </a:r>
          </a:p>
          <a:p>
            <a:pPr>
              <a:spcBef>
                <a:spcPct val="0"/>
              </a:spcBef>
              <a:buFontTx/>
              <a:buNone/>
            </a:pPr>
            <a:r>
              <a:rPr lang="en-US" altLang="en-US" sz="1800" dirty="0">
                <a:latin typeface="Courier New" panose="02070309020205020404" pitchFamily="49" charset="0"/>
              </a:rPr>
              <a:t>202   3  10 3.545455</a:t>
            </a:r>
          </a:p>
          <a:p>
            <a:pPr>
              <a:spcBef>
                <a:spcPct val="0"/>
              </a:spcBef>
              <a:buFontTx/>
              <a:buNone/>
            </a:pPr>
            <a:r>
              <a:rPr lang="en-US" altLang="en-US" sz="1800" dirty="0">
                <a:latin typeface="Courier New" panose="02070309020205020404" pitchFamily="49" charset="0"/>
              </a:rPr>
              <a:t>203   3   8 3.818182</a:t>
            </a:r>
          </a:p>
          <a:p>
            <a:pPr>
              <a:spcBef>
                <a:spcPct val="0"/>
              </a:spcBef>
              <a:buFontTx/>
              <a:buNone/>
            </a:pPr>
            <a:r>
              <a:rPr lang="en-US" altLang="en-US" sz="1800" dirty="0">
                <a:latin typeface="Courier New" panose="02070309020205020404" pitchFamily="49" charset="0"/>
              </a:rPr>
              <a:t>204   3   8 2.272727</a:t>
            </a:r>
          </a:p>
          <a:p>
            <a:pPr>
              <a:spcBef>
                <a:spcPct val="0"/>
              </a:spcBef>
              <a:buFontTx/>
              <a:buNone/>
            </a:pPr>
            <a:r>
              <a:rPr lang="en-US" altLang="en-US" sz="1800" dirty="0">
                <a:latin typeface="Courier New" panose="02070309020205020404" pitchFamily="49" charset="0"/>
              </a:rPr>
              <a:t>205   3  10 3.727273</a:t>
            </a:r>
          </a:p>
        </p:txBody>
      </p:sp>
      <p:sp>
        <p:nvSpPr>
          <p:cNvPr id="79879" name="Rectangle 5"/>
          <p:cNvSpPr>
            <a:spLocks noGrp="1" noChangeArrowheads="1"/>
          </p:cNvSpPr>
          <p:nvPr>
            <p:ph type="body" idx="1"/>
          </p:nvPr>
        </p:nvSpPr>
        <p:spPr>
          <a:xfrm>
            <a:off x="457200" y="1295400"/>
            <a:ext cx="8229600" cy="609600"/>
          </a:xfrm>
        </p:spPr>
        <p:txBody>
          <a:bodyPr/>
          <a:lstStyle/>
          <a:p>
            <a:r>
              <a:rPr lang="en-US" altLang="en-US" dirty="0" smtClean="0"/>
              <a:t>Data Structure</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3583588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smtClean="0"/>
              <a:t>Copyright Paul D. Bliese</a:t>
            </a:r>
            <a:endParaRPr lang="en-US"/>
          </a:p>
        </p:txBody>
      </p:sp>
      <p:sp>
        <p:nvSpPr>
          <p:cNvPr id="286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BAC6C92-0945-4346-9945-8944868D83A2}" type="slidenum">
              <a:rPr lang="en-US" altLang="en-US" sz="1000"/>
              <a:pPr>
                <a:spcBef>
                  <a:spcPct val="0"/>
                </a:spcBef>
                <a:buFontTx/>
                <a:buNone/>
              </a:pPr>
              <a:t>100</a:t>
            </a:fld>
            <a:endParaRPr lang="en-US" altLang="en-US" sz="1000"/>
          </a:p>
        </p:txBody>
      </p:sp>
      <p:sp>
        <p:nvSpPr>
          <p:cNvPr id="28677" name="Rectangle 4"/>
          <p:cNvSpPr>
            <a:spLocks noGrp="1" noChangeArrowheads="1"/>
          </p:cNvSpPr>
          <p:nvPr>
            <p:ph type="title"/>
          </p:nvPr>
        </p:nvSpPr>
        <p:spPr/>
        <p:txBody>
          <a:bodyPr/>
          <a:lstStyle/>
          <a:p>
            <a:r>
              <a:rPr lang="en-US" dirty="0"/>
              <a:t>Discontinuous Growth Models</a:t>
            </a:r>
            <a:endParaRPr lang="en-US" altLang="en-US" dirty="0" smtClean="0"/>
          </a:p>
        </p:txBody>
      </p:sp>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295400" y="1295400"/>
            <a:ext cx="6986587" cy="471591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9025060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smtClean="0"/>
              <a:t>Copyright Paul D. Bliese</a:t>
            </a:r>
            <a:endParaRPr lang="en-US"/>
          </a:p>
        </p:txBody>
      </p:sp>
      <p:sp>
        <p:nvSpPr>
          <p:cNvPr id="297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31DADEE-AA8D-4943-BB08-468086A47479}" type="slidenum">
              <a:rPr lang="en-US" altLang="en-US" sz="1000"/>
              <a:pPr>
                <a:spcBef>
                  <a:spcPct val="0"/>
                </a:spcBef>
                <a:buFontTx/>
                <a:buNone/>
              </a:pPr>
              <a:t>101</a:t>
            </a:fld>
            <a:endParaRPr lang="en-US" altLang="en-US" sz="1000"/>
          </a:p>
        </p:txBody>
      </p:sp>
      <p:sp>
        <p:nvSpPr>
          <p:cNvPr id="29701" name="Rectangle 4"/>
          <p:cNvSpPr>
            <a:spLocks noGrp="1" noChangeArrowheads="1"/>
          </p:cNvSpPr>
          <p:nvPr>
            <p:ph type="title"/>
          </p:nvPr>
        </p:nvSpPr>
        <p:spPr/>
        <p:txBody>
          <a:bodyPr/>
          <a:lstStyle/>
          <a:p>
            <a:r>
              <a:rPr lang="en-US" dirty="0"/>
              <a:t>Discontinuous Growth Models</a:t>
            </a:r>
            <a:endParaRPr lang="en-US" altLang="en-US" dirty="0" smtClean="0"/>
          </a:p>
        </p:txBody>
      </p:sp>
      <p:pic>
        <p:nvPicPr>
          <p:cNvPr id="297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800" y="1620838"/>
            <a:ext cx="8645525" cy="3462337"/>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9502330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Discontinuous Growth Models</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102</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23" t="19716" r="20433" b="13308"/>
          <a:stretch/>
        </p:blipFill>
        <p:spPr bwMode="auto">
          <a:xfrm>
            <a:off x="1828800" y="1485405"/>
            <a:ext cx="5890162" cy="4218999"/>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467110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Discontinuous Growth Models</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103</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113" t="19426" r="16104" b="19831"/>
          <a:stretch/>
        </p:blipFill>
        <p:spPr bwMode="auto">
          <a:xfrm>
            <a:off x="1836717" y="1600200"/>
            <a:ext cx="5684322" cy="414214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424740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Discontinuous Growth Models</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104</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47" t="19426" r="30563" b="3303"/>
          <a:stretch/>
        </p:blipFill>
        <p:spPr bwMode="auto">
          <a:xfrm>
            <a:off x="1828800" y="1371600"/>
            <a:ext cx="5638800" cy="463094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368198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Discontinuous Growth Models</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105</a:t>
            </a:fld>
            <a:endParaRPr lang="en-US"/>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76450" y="1257300"/>
            <a:ext cx="4953000" cy="485459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237586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Longitudinal Designs</a:t>
            </a: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106</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50302" y="2116455"/>
            <a:ext cx="3280995" cy="3497199"/>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30774"/>
          <a:stretch/>
        </p:blipFill>
        <p:spPr>
          <a:xfrm>
            <a:off x="4419600" y="1336465"/>
            <a:ext cx="4115504" cy="4797844"/>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0931471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Longitudinal Designs</a:t>
            </a: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107</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50302" y="2116455"/>
            <a:ext cx="3280995" cy="3497199"/>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37183"/>
          <a:stretch/>
        </p:blipFill>
        <p:spPr>
          <a:xfrm>
            <a:off x="4800600" y="1768984"/>
            <a:ext cx="3734504" cy="3844670"/>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1840900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Longitudinal Designs</a:t>
            </a:r>
            <a:endParaRPr lang="en-US" dirty="0"/>
          </a:p>
        </p:txBody>
      </p:sp>
      <p:sp>
        <p:nvSpPr>
          <p:cNvPr id="3" name="Content Placeholder 2"/>
          <p:cNvSpPr>
            <a:spLocks noGrp="1"/>
          </p:cNvSpPr>
          <p:nvPr>
            <p:ph sz="quarter" idx="1"/>
          </p:nvPr>
        </p:nvSpPr>
        <p:spPr/>
        <p:txBody>
          <a:bodyPr>
            <a:normAutofit/>
          </a:bodyPr>
          <a:lstStyle/>
          <a:p>
            <a:r>
              <a:rPr lang="en-US" sz="2400" dirty="0" smtClean="0"/>
              <a:t>The fundamentals of discontinuous growth model specifications are simple but the interpretation of parameters can become quite complex when designs involve:</a:t>
            </a:r>
          </a:p>
          <a:p>
            <a:pPr lvl="1"/>
            <a:r>
              <a:rPr lang="en-US" dirty="0" smtClean="0"/>
              <a:t>Multiple discontinuities</a:t>
            </a:r>
          </a:p>
          <a:p>
            <a:pPr lvl="1"/>
            <a:r>
              <a:rPr lang="en-US" dirty="0" smtClean="0"/>
              <a:t>Interactive patterns</a:t>
            </a:r>
          </a:p>
          <a:p>
            <a:pPr marL="0" indent="0">
              <a:buNone/>
            </a:pPr>
            <a:endParaRPr lang="en-US" dirty="0"/>
          </a:p>
          <a:p>
            <a:pPr lvl="1"/>
            <a:endParaRPr lang="en-US" sz="2000" dirty="0" smtClean="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EF9ED809-4000-446B-AD20-C2D926150CDC}" type="slidenum">
              <a:rPr lang="en-US" smtClean="0"/>
              <a:t>108</a:t>
            </a:fld>
            <a:endParaRPr lang="en-US"/>
          </a:p>
        </p:txBody>
      </p:sp>
      <p:sp>
        <p:nvSpPr>
          <p:cNvPr id="4" name="Date Placeholder 3"/>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950483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Designs</a:t>
            </a: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109</a:t>
            </a:fld>
            <a:endParaRPr lang="en-US"/>
          </a:p>
        </p:txBody>
      </p:sp>
      <p:graphicFrame>
        <p:nvGraphicFramePr>
          <p:cNvPr id="6" name="Object 4"/>
          <p:cNvGraphicFramePr>
            <a:graphicFrameLocks noChangeAspect="1"/>
          </p:cNvGraphicFramePr>
          <p:nvPr>
            <p:extLst/>
          </p:nvPr>
        </p:nvGraphicFramePr>
        <p:xfrm>
          <a:off x="711200" y="1320800"/>
          <a:ext cx="3277723" cy="2336800"/>
        </p:xfrm>
        <a:graphic>
          <a:graphicData uri="http://schemas.openxmlformats.org/presentationml/2006/ole">
            <mc:AlternateContent xmlns:mc="http://schemas.openxmlformats.org/markup-compatibility/2006">
              <mc:Choice xmlns:v="urn:schemas-microsoft-com:vml" Requires="v">
                <p:oleObj spid="_x0000_s8456" r:id="rId4" imgW="4029805" imgH="2871465" progId="Excel.Chart.8">
                  <p:embed/>
                </p:oleObj>
              </mc:Choice>
              <mc:Fallback>
                <p:oleObj r:id="rId4" imgW="4029805" imgH="2871465"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1320800"/>
                        <a:ext cx="3277723" cy="2336800"/>
                      </a:xfrm>
                      <a:prstGeom prst="rect">
                        <a:avLst/>
                      </a:prstGeom>
                      <a:noFill/>
                    </p:spPr>
                  </p:pic>
                </p:oleObj>
              </mc:Fallback>
            </mc:AlternateContent>
          </a:graphicData>
        </a:graphic>
      </p:graphicFrame>
      <p:graphicFrame>
        <p:nvGraphicFramePr>
          <p:cNvPr id="7" name="Object 4"/>
          <p:cNvGraphicFramePr>
            <a:graphicFrameLocks noChangeAspect="1"/>
          </p:cNvGraphicFramePr>
          <p:nvPr>
            <p:extLst/>
          </p:nvPr>
        </p:nvGraphicFramePr>
        <p:xfrm>
          <a:off x="685800" y="3657600"/>
          <a:ext cx="3313352" cy="2362200"/>
        </p:xfrm>
        <a:graphic>
          <a:graphicData uri="http://schemas.openxmlformats.org/presentationml/2006/ole">
            <mc:AlternateContent xmlns:mc="http://schemas.openxmlformats.org/markup-compatibility/2006">
              <mc:Choice xmlns:v="urn:schemas-microsoft-com:vml" Requires="v">
                <p:oleObj spid="_x0000_s8457" r:id="rId7" imgW="4029805" imgH="2871465" progId="Excel.Chart.8">
                  <p:embed/>
                </p:oleObj>
              </mc:Choice>
              <mc:Fallback>
                <p:oleObj r:id="rId7" imgW="4029805" imgH="2871465" progId="Excel.Char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657600"/>
                        <a:ext cx="3313352" cy="2362200"/>
                      </a:xfrm>
                      <a:prstGeom prst="rect">
                        <a:avLst/>
                      </a:prstGeom>
                      <a:noFill/>
                    </p:spPr>
                  </p:pic>
                </p:oleObj>
              </mc:Fallback>
            </mc:AlternateContent>
          </a:graphicData>
        </a:graphic>
      </p:graphicFrame>
      <p:sp>
        <p:nvSpPr>
          <p:cNvPr id="8" name="Content Placeholder 6"/>
          <p:cNvSpPr txBox="1">
            <a:spLocks/>
          </p:cNvSpPr>
          <p:nvPr/>
        </p:nvSpPr>
        <p:spPr>
          <a:xfrm>
            <a:off x="4191000" y="1295400"/>
            <a:ext cx="4495800" cy="483076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The absolute versus relative differentiation has particularly important implications when dealing with entity-level predictors and interactions</a:t>
            </a:r>
          </a:p>
          <a:p>
            <a:pPr lvl="1"/>
            <a:r>
              <a:rPr lang="en-US" dirty="0" smtClean="0"/>
              <a:t>2 way hypothesis</a:t>
            </a:r>
          </a:p>
          <a:p>
            <a:pPr lvl="1"/>
            <a:r>
              <a:rPr lang="en-US" dirty="0" smtClean="0"/>
              <a:t>3 way hypothesis</a:t>
            </a:r>
          </a:p>
          <a:p>
            <a:pPr lvl="1"/>
            <a:endParaRPr lang="en-US" dirty="0"/>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147033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Rectangle 5"/>
          <p:cNvSpPr>
            <a:spLocks noGrp="1" noChangeArrowheads="1"/>
          </p:cNvSpPr>
          <p:nvPr>
            <p:ph type="body" idx="1"/>
          </p:nvPr>
        </p:nvSpPr>
        <p:spPr/>
        <p:txBody>
          <a:bodyPr/>
          <a:lstStyle/>
          <a:p>
            <a:r>
              <a:rPr lang="en-US" altLang="en-US" dirty="0" smtClean="0"/>
              <a:t>Use </a:t>
            </a:r>
            <a:r>
              <a:rPr lang="en-US" altLang="en-US" dirty="0" err="1" smtClean="0">
                <a:latin typeface="Courier New" panose="02070309020205020404" pitchFamily="49" charset="0"/>
              </a:rPr>
              <a:t>graph.ran.mean</a:t>
            </a:r>
            <a:r>
              <a:rPr lang="en-US" altLang="en-US" dirty="0" smtClean="0">
                <a:latin typeface="Courier New" panose="02070309020205020404" pitchFamily="49" charset="0"/>
              </a:rPr>
              <a:t>()</a:t>
            </a:r>
            <a:r>
              <a:rPr lang="en-US" altLang="en-US" dirty="0" smtClean="0"/>
              <a:t> to visualize ICC(1) values</a:t>
            </a:r>
          </a:p>
          <a:p>
            <a:pPr lvl="1"/>
            <a:r>
              <a:rPr lang="en-US" altLang="en-US" dirty="0" smtClean="0"/>
              <a:t>non-independence – also just referred to as ICC</a:t>
            </a:r>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53EF9627-D773-4D25-BB5C-49179137156A}" type="slidenum">
              <a:rPr lang="en-US" altLang="en-US">
                <a:latin typeface="Arial" panose="020B0604020202020204" pitchFamily="34" charset="0"/>
              </a:rPr>
              <a:pPr/>
              <a:t>11</a:t>
            </a:fld>
            <a:endParaRPr lang="en-US" altLang="en-US">
              <a:latin typeface="Arial" panose="020B0604020202020204" pitchFamily="34" charset="0"/>
            </a:endParaRPr>
          </a:p>
        </p:txBody>
      </p:sp>
      <p:sp>
        <p:nvSpPr>
          <p:cNvPr id="79877"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79878" name="Text Box 4"/>
          <p:cNvSpPr txBox="1">
            <a:spLocks noChangeArrowheads="1"/>
          </p:cNvSpPr>
          <p:nvPr/>
        </p:nvSpPr>
        <p:spPr bwMode="auto">
          <a:xfrm>
            <a:off x="995363" y="2312075"/>
            <a:ext cx="6801862" cy="2031325"/>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smtClean="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HRS~as.factor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a:t>
            </a:r>
            <a:r>
              <a:rPr lang="en-US" altLang="en-US" sz="1800" b="1" dirty="0">
                <a:latin typeface="Courier New" panose="02070309020205020404" pitchFamily="49" charset="0"/>
              </a:rPr>
              <a:t>0.1331067</a:t>
            </a:r>
          </a:p>
          <a:p>
            <a:pPr>
              <a:spcBef>
                <a:spcPct val="0"/>
              </a:spcBef>
              <a:buFontTx/>
              <a:buNone/>
            </a:pPr>
            <a:endParaRPr lang="en-US" altLang="en-US" sz="1800" dirty="0" smtClean="0">
              <a:latin typeface="Courier New" panose="02070309020205020404" pitchFamily="49" charset="0"/>
            </a:endParaRPr>
          </a:p>
          <a:p>
            <a:pPr>
              <a:spcBef>
                <a:spcPct val="0"/>
              </a:spcBef>
              <a:buFontTx/>
              <a:buNone/>
            </a:pPr>
            <a:r>
              <a:rPr lang="en-US" altLang="en-US" sz="1800" dirty="0" smtClean="0">
                <a:latin typeface="Courier New" panose="02070309020205020404" pitchFamily="49" charset="0"/>
              </a:rPr>
              <a:t>&gt; par(</a:t>
            </a:r>
            <a:r>
              <a:rPr lang="en-US" altLang="en-US" sz="1800" dirty="0" err="1" smtClean="0">
                <a:latin typeface="Courier New" panose="02070309020205020404" pitchFamily="49" charset="0"/>
              </a:rPr>
              <a:t>bg</a:t>
            </a:r>
            <a:r>
              <a:rPr lang="en-US" altLang="en-US" sz="1800" dirty="0" smtClean="0">
                <a:latin typeface="Courier New" panose="02070309020205020404" pitchFamily="49" charset="0"/>
              </a:rPr>
              <a:t>="transparent")  #helpful with </a:t>
            </a:r>
            <a:r>
              <a:rPr lang="en-US" altLang="en-US" sz="1800" dirty="0" err="1" smtClean="0">
                <a:latin typeface="Courier New" panose="02070309020205020404" pitchFamily="49" charset="0"/>
              </a:rPr>
              <a:t>RStudio</a:t>
            </a:r>
            <a:endParaRPr lang="en-US" altLang="en-US" sz="1800" dirty="0" smtClean="0">
              <a:latin typeface="Courier New" panose="02070309020205020404" pitchFamily="49" charset="0"/>
            </a:endParaRPr>
          </a:p>
          <a:p>
            <a:pPr>
              <a:spcBef>
                <a:spcPct val="0"/>
              </a:spcBef>
              <a:buFontTx/>
              <a:buNone/>
            </a:pPr>
            <a:r>
              <a:rPr lang="en-US" altLang="en-US" sz="1800" dirty="0" smtClean="0">
                <a:latin typeface="Courier New" panose="02070309020205020404" pitchFamily="49" charset="0"/>
              </a:rPr>
              <a:t>&gt; with(bh1996,graph.ran.mean(</a:t>
            </a:r>
            <a:r>
              <a:rPr lang="en-US" altLang="en-US" sz="1800" dirty="0" err="1" smtClean="0">
                <a:latin typeface="Courier New" panose="02070309020205020404" pitchFamily="49" charset="0"/>
              </a:rPr>
              <a:t>HRS,GRP,nreps</a:t>
            </a:r>
            <a:r>
              <a:rPr lang="en-US" altLang="en-US" sz="1800" dirty="0" smtClean="0">
                <a:latin typeface="Courier New" panose="02070309020205020404" pitchFamily="49" charset="0"/>
              </a:rPr>
              <a:t>=1000</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bootci</a:t>
            </a:r>
            <a:r>
              <a:rPr lang="en-US" altLang="en-US" sz="1800" dirty="0">
                <a:latin typeface="Courier New" panose="02070309020205020404" pitchFamily="49" charset="0"/>
              </a:rPr>
              <a:t>=TRUE))</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0109075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Longitudinal Designs</a:t>
            </a: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110</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57200" y="1676400"/>
            <a:ext cx="4113729" cy="419554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724" y="1524000"/>
            <a:ext cx="4052876" cy="4322839"/>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07497829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Longitudinal Designs</a:t>
            </a:r>
            <a:endParaRPr lang="en-US" dirty="0"/>
          </a:p>
        </p:txBody>
      </p:sp>
      <p:sp>
        <p:nvSpPr>
          <p:cNvPr id="3" name="Content Placeholder 2"/>
          <p:cNvSpPr>
            <a:spLocks noGrp="1"/>
          </p:cNvSpPr>
          <p:nvPr>
            <p:ph sz="quarter" idx="1"/>
          </p:nvPr>
        </p:nvSpPr>
        <p:spPr/>
        <p:txBody>
          <a:bodyPr>
            <a:normAutofit/>
          </a:bodyPr>
          <a:lstStyle/>
          <a:p>
            <a:r>
              <a:rPr lang="en-US" sz="2400" dirty="0" smtClean="0"/>
              <a:t>Automating the process (</a:t>
            </a:r>
            <a:r>
              <a:rPr lang="en-US" sz="2400" dirty="0" err="1" smtClean="0"/>
              <a:t>dgm.code</a:t>
            </a:r>
            <a:r>
              <a:rPr lang="en-US" sz="2400" dirty="0" smtClean="0"/>
              <a:t>)</a:t>
            </a:r>
            <a:endParaRPr lang="en-US" sz="2000" dirty="0" smtClean="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EF9ED809-4000-446B-AD20-C2D926150CDC}" type="slidenum">
              <a:rPr lang="en-US" smtClean="0"/>
              <a:t>111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447" y="1828801"/>
            <a:ext cx="7085105" cy="3763962"/>
          </a:xfrm>
          <a:prstGeom prst="rect">
            <a:avLst/>
          </a:prstGeom>
          <a:ln>
            <a:solidFill>
              <a:schemeClr val="accent1"/>
            </a:solidFill>
          </a:ln>
          <a:effectLst>
            <a:outerShdw blurRad="50800" dist="38100" dir="2700000" algn="tl" rotWithShape="0">
              <a:prstClr val="black">
                <a:alpha val="40000"/>
              </a:prstClr>
            </a:outerShdw>
          </a:effectLst>
        </p:spPr>
      </p:pic>
      <p:sp>
        <p:nvSpPr>
          <p:cNvPr id="4" name="Date Placeholder 3"/>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9523153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Longitudinal Designs</a:t>
            </a:r>
            <a:endParaRPr lang="en-US" dirty="0"/>
          </a:p>
        </p:txBody>
      </p:sp>
      <p:sp>
        <p:nvSpPr>
          <p:cNvPr id="3" name="Content Placeholder 2"/>
          <p:cNvSpPr>
            <a:spLocks noGrp="1"/>
          </p:cNvSpPr>
          <p:nvPr>
            <p:ph sz="quarter" idx="1"/>
          </p:nvPr>
        </p:nvSpPr>
        <p:spPr/>
        <p:txBody>
          <a:bodyPr>
            <a:normAutofit/>
          </a:bodyPr>
          <a:lstStyle/>
          <a:p>
            <a:r>
              <a:rPr lang="en-US" sz="2400" dirty="0" smtClean="0"/>
              <a:t>Automating the process (</a:t>
            </a:r>
            <a:r>
              <a:rPr lang="en-US" sz="2400" dirty="0" err="1" smtClean="0"/>
              <a:t>dgm.code</a:t>
            </a:r>
            <a:r>
              <a:rPr lang="en-US" sz="2400" dirty="0" smtClean="0"/>
              <a:t>)</a:t>
            </a:r>
            <a:endParaRPr lang="en-US" sz="2000" dirty="0" smtClean="0"/>
          </a:p>
        </p:txBody>
      </p:sp>
      <p:sp>
        <p:nvSpPr>
          <p:cNvPr id="5" name="Footer Placeholder 4"/>
          <p:cNvSpPr>
            <a:spLocks noGrp="1"/>
          </p:cNvSpPr>
          <p:nvPr>
            <p:ph type="ftr" sz="quarter" idx="11"/>
          </p:nvPr>
        </p:nvSpPr>
        <p:spPr/>
        <p:txBody>
          <a:bodyPr/>
          <a:lstStyle/>
          <a:p>
            <a:r>
              <a:rPr lang="en-US" smtClean="0"/>
              <a:t>Copyright Paul D. Bliese</a:t>
            </a:r>
            <a:endParaRPr lang="en-US"/>
          </a:p>
        </p:txBody>
      </p:sp>
      <p:sp>
        <p:nvSpPr>
          <p:cNvPr id="6" name="Slide Number Placeholder 5"/>
          <p:cNvSpPr>
            <a:spLocks noGrp="1"/>
          </p:cNvSpPr>
          <p:nvPr>
            <p:ph type="sldNum" sz="quarter" idx="12"/>
          </p:nvPr>
        </p:nvSpPr>
        <p:spPr/>
        <p:txBody>
          <a:bodyPr/>
          <a:lstStyle/>
          <a:p>
            <a:fld id="{EF9ED809-4000-446B-AD20-C2D926150CDC}" type="slidenum">
              <a:rPr lang="en-US" smtClean="0"/>
              <a:t>112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67506"/>
            <a:ext cx="7315200" cy="4358658"/>
          </a:xfrm>
          <a:prstGeom prst="rect">
            <a:avLst/>
          </a:prstGeom>
          <a:ln>
            <a:solidFill>
              <a:schemeClr val="accent1"/>
            </a:solidFill>
          </a:ln>
          <a:effectLst>
            <a:outerShdw blurRad="50800" dist="38100" dir="2700000" algn="tl" rotWithShape="0">
              <a:prstClr val="black">
                <a:alpha val="40000"/>
              </a:prstClr>
            </a:outerShdw>
          </a:effectLst>
        </p:spPr>
      </p:pic>
      <p:sp>
        <p:nvSpPr>
          <p:cNvPr id="4" name="Date Placeholder 3"/>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7382872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ltLang="en-US" smtClean="0"/>
              <a:t>State-Level GDP Change</a:t>
            </a: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2150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94DB254-79FF-42A3-BD52-3E715F007BB7}" type="slidenum">
              <a:rPr lang="en-US" altLang="en-US" sz="1000"/>
              <a:pPr>
                <a:spcBef>
                  <a:spcPct val="0"/>
                </a:spcBef>
                <a:buFontTx/>
                <a:buNone/>
              </a:pPr>
              <a:t>113</a:t>
            </a:fld>
            <a:endParaRPr lang="en-US" altLang="en-US" sz="1000"/>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54" y="1066800"/>
            <a:ext cx="7304246"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4960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ext uri="{D42A27DB-BD31-4B8C-83A1-F6EECF244321}">
                <p14:modId xmlns:p14="http://schemas.microsoft.com/office/powerpoint/2010/main" val="512769508"/>
              </p:ext>
            </p:extLst>
          </p:nvPr>
        </p:nvGraphicFramePr>
        <p:xfrm>
          <a:off x="962025" y="762000"/>
          <a:ext cx="7243763" cy="5394325"/>
        </p:xfrm>
        <a:graphic>
          <a:graphicData uri="http://schemas.openxmlformats.org/presentationml/2006/ole">
            <mc:AlternateContent xmlns:mc="http://schemas.openxmlformats.org/markup-compatibility/2006">
              <mc:Choice xmlns:v="urn:schemas-microsoft-com:vml" Requires="v">
                <p:oleObj spid="_x0000_s25611" r:id="rId5" imgW="7242676" imgH="5389331" progId="Excel.Chart.8">
                  <p:embed/>
                </p:oleObj>
              </mc:Choice>
              <mc:Fallback>
                <p:oleObj r:id="rId5" imgW="7242676" imgH="5389331"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762000"/>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p:txBody>
          <a:bodyPr/>
          <a:lstStyle/>
          <a:p>
            <a:r>
              <a:rPr lang="en-US" altLang="en-US" smtClean="0"/>
              <a:t>State-Level GDP Change</a:t>
            </a:r>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114</a:t>
            </a:fld>
            <a:endParaRPr lang="en-US"/>
          </a:p>
        </p:txBody>
      </p:sp>
    </p:spTree>
    <p:extLst>
      <p:ext uri="{BB962C8B-B14F-4D97-AF65-F5344CB8AC3E}">
        <p14:creationId xmlns:p14="http://schemas.microsoft.com/office/powerpoint/2010/main" val="35478965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extLst>
              <p:ext uri="{D42A27DB-BD31-4B8C-83A1-F6EECF244321}">
                <p14:modId xmlns:p14="http://schemas.microsoft.com/office/powerpoint/2010/main" val="3397500606"/>
              </p:ext>
            </p:extLst>
          </p:nvPr>
        </p:nvGraphicFramePr>
        <p:xfrm>
          <a:off x="962025" y="930275"/>
          <a:ext cx="7243763" cy="5394325"/>
        </p:xfrm>
        <a:graphic>
          <a:graphicData uri="http://schemas.openxmlformats.org/presentationml/2006/ole">
            <mc:AlternateContent xmlns:mc="http://schemas.openxmlformats.org/markup-compatibility/2006">
              <mc:Choice xmlns:v="urn:schemas-microsoft-com:vml" Requires="v">
                <p:oleObj spid="_x0000_s26635" r:id="rId5" imgW="7242676" imgH="5389331" progId="Excel.Chart.8">
                  <p:embed/>
                </p:oleObj>
              </mc:Choice>
              <mc:Fallback>
                <p:oleObj r:id="rId5" imgW="7242676" imgH="5389331"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930275"/>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Grp="1" noChangeArrowheads="1"/>
          </p:cNvSpPr>
          <p:nvPr>
            <p:ph type="title"/>
          </p:nvPr>
        </p:nvSpPr>
        <p:spPr/>
        <p:txBody>
          <a:bodyPr/>
          <a:lstStyle/>
          <a:p>
            <a:r>
              <a:rPr lang="en-US" altLang="en-US" smtClean="0"/>
              <a:t>State-Level GDP Change</a:t>
            </a:r>
          </a:p>
        </p:txBody>
      </p:sp>
      <p:cxnSp>
        <p:nvCxnSpPr>
          <p:cNvPr id="23556" name="Straight Connector 3"/>
          <p:cNvCxnSpPr>
            <a:cxnSpLocks noChangeShapeType="1"/>
          </p:cNvCxnSpPr>
          <p:nvPr/>
        </p:nvCxnSpPr>
        <p:spPr bwMode="auto">
          <a:xfrm flipV="1">
            <a:off x="2895600" y="2454275"/>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53656" y="4385468"/>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49256" y="32091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34112" y="3019425"/>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115</a:t>
            </a:fld>
            <a:endParaRPr lang="en-US"/>
          </a:p>
        </p:txBody>
      </p:sp>
    </p:spTree>
    <p:extLst>
      <p:ext uri="{BB962C8B-B14F-4D97-AF65-F5344CB8AC3E}">
        <p14:creationId xmlns:p14="http://schemas.microsoft.com/office/powerpoint/2010/main" val="37680871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extLst>
              <p:ext uri="{D42A27DB-BD31-4B8C-83A1-F6EECF244321}">
                <p14:modId xmlns:p14="http://schemas.microsoft.com/office/powerpoint/2010/main" val="2977225954"/>
              </p:ext>
            </p:extLst>
          </p:nvPr>
        </p:nvGraphicFramePr>
        <p:xfrm>
          <a:off x="962025" y="930275"/>
          <a:ext cx="7243763" cy="5394325"/>
        </p:xfrm>
        <a:graphic>
          <a:graphicData uri="http://schemas.openxmlformats.org/presentationml/2006/ole">
            <mc:AlternateContent xmlns:mc="http://schemas.openxmlformats.org/markup-compatibility/2006">
              <mc:Choice xmlns:v="urn:schemas-microsoft-com:vml" Requires="v">
                <p:oleObj spid="_x0000_s27660" r:id="rId5" imgW="7242676" imgH="5389331" progId="Excel.Chart.8">
                  <p:embed/>
                </p:oleObj>
              </mc:Choice>
              <mc:Fallback>
                <p:oleObj r:id="rId5" imgW="7242676" imgH="5389331"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930275"/>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Grp="1" noChangeArrowheads="1"/>
          </p:cNvSpPr>
          <p:nvPr>
            <p:ph type="title"/>
          </p:nvPr>
        </p:nvSpPr>
        <p:spPr/>
        <p:txBody>
          <a:bodyPr/>
          <a:lstStyle/>
          <a:p>
            <a:r>
              <a:rPr lang="en-US" altLang="en-US" smtClean="0"/>
              <a:t>State-Level GDP Change</a:t>
            </a:r>
          </a:p>
        </p:txBody>
      </p:sp>
      <p:cxnSp>
        <p:nvCxnSpPr>
          <p:cNvPr id="23556" name="Straight Connector 3"/>
          <p:cNvCxnSpPr>
            <a:cxnSpLocks noChangeShapeType="1"/>
          </p:cNvCxnSpPr>
          <p:nvPr/>
        </p:nvCxnSpPr>
        <p:spPr bwMode="auto">
          <a:xfrm flipV="1">
            <a:off x="2895600" y="2454275"/>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620294" y="4495006"/>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49256" y="32091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34112" y="3019425"/>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Copyright Paul D. Bliese</a:t>
            </a:r>
            <a:endParaRPr lang="en-US"/>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116</a:t>
            </a:fld>
            <a:endParaRPr lang="en-US"/>
          </a:p>
        </p:txBody>
      </p:sp>
      <p:sp>
        <p:nvSpPr>
          <p:cNvPr id="10" name="Rectangle 2"/>
          <p:cNvSpPr>
            <a:spLocks noChangeArrowheads="1"/>
          </p:cNvSpPr>
          <p:nvPr/>
        </p:nvSpPr>
        <p:spPr bwMode="auto">
          <a:xfrm>
            <a:off x="376238" y="1219200"/>
            <a:ext cx="5110162" cy="2862322"/>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1800" dirty="0" smtClean="0">
                <a:solidFill>
                  <a:srgbClr val="8D051C"/>
                </a:solidFill>
              </a:rPr>
              <a:t>1</a:t>
            </a:r>
            <a:r>
              <a:rPr lang="en-US" altLang="en-US" sz="1800" dirty="0">
                <a:solidFill>
                  <a:srgbClr val="8D051C"/>
                </a:solidFill>
              </a:rPr>
              <a:t>.  What is the overall pattern (pre-transition slope, transition change, post-transition slope) over time?</a:t>
            </a:r>
          </a:p>
          <a:p>
            <a:pPr eaLnBrk="1" hangingPunct="1">
              <a:spcBef>
                <a:spcPct val="0"/>
              </a:spcBef>
              <a:buFontTx/>
              <a:buNone/>
            </a:pPr>
            <a:r>
              <a:rPr lang="en-US" altLang="en-US" sz="1800" dirty="0">
                <a:solidFill>
                  <a:srgbClr val="8D051C"/>
                </a:solidFill>
              </a:rPr>
              <a:t>2.  Are there differences in overall levels of GDP (intercept)?</a:t>
            </a:r>
          </a:p>
          <a:p>
            <a:pPr eaLnBrk="1" hangingPunct="1">
              <a:spcBef>
                <a:spcPct val="0"/>
              </a:spcBef>
              <a:buFontTx/>
              <a:buNone/>
            </a:pPr>
            <a:r>
              <a:rPr lang="en-US" altLang="en-US" sz="1800" dirty="0">
                <a:solidFill>
                  <a:srgbClr val="8D051C"/>
                </a:solidFill>
              </a:rPr>
              <a:t>3.  Do States differ on pre-transition slopes, transition change, post-transition slopes?</a:t>
            </a:r>
          </a:p>
          <a:p>
            <a:pPr eaLnBrk="1" hangingPunct="1">
              <a:spcBef>
                <a:spcPct val="0"/>
              </a:spcBef>
              <a:buFontTx/>
              <a:buNone/>
            </a:pPr>
            <a:r>
              <a:rPr lang="en-US" altLang="en-US" sz="1800" dirty="0">
                <a:solidFill>
                  <a:srgbClr val="8D051C"/>
                </a:solidFill>
              </a:rPr>
              <a:t>4.  What State-level variables predict pre-transition slope, transition change, post-transition slope?</a:t>
            </a:r>
          </a:p>
        </p:txBody>
      </p:sp>
    </p:spTree>
    <p:extLst>
      <p:ext uri="{BB962C8B-B14F-4D97-AF65-F5344CB8AC3E}">
        <p14:creationId xmlns:p14="http://schemas.microsoft.com/office/powerpoint/2010/main" val="22958727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348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B795136-D5C7-4670-93D3-29E440D3F0EB}" type="slidenum">
              <a:rPr lang="en-US" altLang="en-US" sz="1000"/>
              <a:pPr>
                <a:spcBef>
                  <a:spcPct val="0"/>
                </a:spcBef>
                <a:buFontTx/>
                <a:buNone/>
              </a:pPr>
              <a:t>117</a:t>
            </a:fld>
            <a:endParaRPr lang="en-US" altLang="en-US" sz="1000"/>
          </a:p>
        </p:txBody>
      </p:sp>
      <p:sp>
        <p:nvSpPr>
          <p:cNvPr id="34821" name="Rectangle 2"/>
          <p:cNvSpPr>
            <a:spLocks noGrp="1" noChangeArrowheads="1"/>
          </p:cNvSpPr>
          <p:nvPr>
            <p:ph type="title"/>
          </p:nvPr>
        </p:nvSpPr>
        <p:spPr/>
        <p:txBody>
          <a:bodyPr/>
          <a:lstStyle/>
          <a:p>
            <a:r>
              <a:rPr lang="en-US" altLang="en-US" smtClean="0"/>
              <a:t>GDP Example</a:t>
            </a:r>
          </a:p>
        </p:txBody>
      </p:sp>
      <p:sp>
        <p:nvSpPr>
          <p:cNvPr id="34822" name="Rectangle 3"/>
          <p:cNvSpPr>
            <a:spLocks noGrp="1" noChangeArrowheads="1"/>
          </p:cNvSpPr>
          <p:nvPr>
            <p:ph type="body" idx="1"/>
          </p:nvPr>
        </p:nvSpPr>
        <p:spPr/>
        <p:txBody>
          <a:bodyPr/>
          <a:lstStyle/>
          <a:p>
            <a:r>
              <a:rPr lang="en-US" altLang="en-US" smtClean="0"/>
              <a:t>State-level GDP for 15 years (1997-2011)</a:t>
            </a:r>
          </a:p>
          <a:p>
            <a:r>
              <a:rPr lang="en-US" altLang="en-US" smtClean="0"/>
              <a:t>In 1998, “Great Recession”</a:t>
            </a:r>
          </a:p>
          <a:p>
            <a:endParaRPr lang="en-US" altLang="en-US" smtClean="0"/>
          </a:p>
          <a:p>
            <a:endParaRPr lang="en-US" altLang="en-US" smtClean="0"/>
          </a:p>
        </p:txBody>
      </p:sp>
      <p:pic>
        <p:nvPicPr>
          <p:cNvPr id="348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28" y="2143125"/>
            <a:ext cx="6203285" cy="3876675"/>
          </a:xfrm>
          <a:prstGeom prst="rect">
            <a:avLst/>
          </a:prstGeom>
          <a:ln>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459836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35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175E4D8-32AE-407D-B8EC-527F91570CF4}" type="slidenum">
              <a:rPr lang="en-US" altLang="en-US" sz="1000"/>
              <a:pPr>
                <a:spcBef>
                  <a:spcPct val="0"/>
                </a:spcBef>
                <a:buFontTx/>
                <a:buNone/>
              </a:pPr>
              <a:t>118</a:t>
            </a:fld>
            <a:endParaRPr lang="en-US" altLang="en-US" sz="1000"/>
          </a:p>
        </p:txBody>
      </p:sp>
      <p:sp>
        <p:nvSpPr>
          <p:cNvPr id="35845" name="Rectangle 2"/>
          <p:cNvSpPr>
            <a:spLocks noGrp="1" noChangeArrowheads="1"/>
          </p:cNvSpPr>
          <p:nvPr>
            <p:ph type="title"/>
          </p:nvPr>
        </p:nvSpPr>
        <p:spPr/>
        <p:txBody>
          <a:bodyPr/>
          <a:lstStyle/>
          <a:p>
            <a:r>
              <a:rPr lang="en-US" altLang="en-US" smtClean="0"/>
              <a:t>Growth Modeling Setup</a:t>
            </a:r>
          </a:p>
        </p:txBody>
      </p:sp>
      <p:sp>
        <p:nvSpPr>
          <p:cNvPr id="35846" name="Rectangle 3"/>
          <p:cNvSpPr>
            <a:spLocks noGrp="1" noChangeArrowheads="1"/>
          </p:cNvSpPr>
          <p:nvPr>
            <p:ph type="body" idx="1"/>
          </p:nvPr>
        </p:nvSpPr>
        <p:spPr/>
        <p:txBody>
          <a:bodyPr/>
          <a:lstStyle/>
          <a:p>
            <a:r>
              <a:rPr lang="en-US" altLang="en-US" dirty="0" smtClean="0"/>
              <a:t>Read data into R:</a:t>
            </a:r>
          </a:p>
          <a:p>
            <a:pPr lvl="1"/>
            <a:r>
              <a:rPr lang="en-US" altLang="en-US" dirty="0" smtClean="0"/>
              <a:t>Copy data in EXCEL (Ctrl-C) “Discontinuous Growth State GDP 1997 to 2011.xlsx”</a:t>
            </a:r>
          </a:p>
          <a:p>
            <a:pPr lvl="1"/>
            <a:r>
              <a:rPr lang="en-US" altLang="en-US" dirty="0" smtClean="0"/>
              <a:t>Paste into R with commands below</a:t>
            </a:r>
          </a:p>
          <a:p>
            <a:pPr lvl="1"/>
            <a:endParaRPr lang="en-US" altLang="en-US" dirty="0" smtClean="0"/>
          </a:p>
        </p:txBody>
      </p:sp>
      <p:sp>
        <p:nvSpPr>
          <p:cNvPr id="35847" name="Text Box 4"/>
          <p:cNvSpPr txBox="1">
            <a:spLocks noChangeArrowheads="1"/>
          </p:cNvSpPr>
          <p:nvPr/>
        </p:nvSpPr>
        <p:spPr bwMode="auto">
          <a:xfrm>
            <a:off x="495300" y="3184525"/>
            <a:ext cx="8153400" cy="28622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(file="clipboard",</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n-US" altLang="en-US" sz="1800" dirty="0">
                <a:latin typeface="Courier New" pitchFamily="49" charset="0"/>
                <a:cs typeface="Courier New" pitchFamily="49" charset="0"/>
              </a:rPr>
              <a:t>&gt; #For MAC users</a:t>
            </a:r>
          </a:p>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(pipe("</a:t>
            </a:r>
            <a:r>
              <a:rPr lang="en-US" altLang="en-US" sz="1800" dirty="0" err="1">
                <a:latin typeface="Courier New" pitchFamily="49" charset="0"/>
                <a:cs typeface="Courier New" pitchFamily="49" charset="0"/>
              </a:rPr>
              <a:t>pbpaste</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 </a:t>
            </a:r>
          </a:p>
          <a:p>
            <a:pPr>
              <a:spcBef>
                <a:spcPct val="0"/>
              </a:spcBef>
              <a:buFontTx/>
              <a:buNone/>
            </a:pPr>
            <a:r>
              <a:rPr lang="en-US" altLang="en-US" sz="1800" dirty="0">
                <a:latin typeface="Courier New" pitchFamily="49" charset="0"/>
                <a:cs typeface="Courier New" pitchFamily="49" charset="0"/>
              </a:rPr>
              <a:t> </a:t>
            </a:r>
          </a:p>
        </p:txBody>
      </p:sp>
    </p:spTree>
    <p:extLst>
      <p:ext uri="{BB962C8B-B14F-4D97-AF65-F5344CB8AC3E}">
        <p14:creationId xmlns:p14="http://schemas.microsoft.com/office/powerpoint/2010/main" val="1647321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Convert Data to Univariate Form</a:t>
            </a: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3686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5556C4C-E62A-46B3-A6C4-6CD911C73455}" type="slidenum">
              <a:rPr lang="en-US" altLang="en-US" sz="1000"/>
              <a:pPr>
                <a:spcBef>
                  <a:spcPct val="0"/>
                </a:spcBef>
                <a:buFontTx/>
                <a:buNone/>
              </a:pPr>
              <a:t>119</a:t>
            </a:fld>
            <a:endParaRPr lang="en-US" altLang="en-US" sz="1000"/>
          </a:p>
        </p:txBody>
      </p:sp>
      <p:sp>
        <p:nvSpPr>
          <p:cNvPr id="36870" name="Rectangle 5"/>
          <p:cNvSpPr>
            <a:spLocks noChangeArrowheads="1"/>
          </p:cNvSpPr>
          <p:nvPr/>
        </p:nvSpPr>
        <p:spPr bwMode="auto">
          <a:xfrm>
            <a:off x="609600" y="1271588"/>
            <a:ext cx="8029575" cy="25860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library(multilevel)</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gdpdata.univ</a:t>
            </a:r>
            <a:r>
              <a:rPr lang="en-US" altLang="en-US" sz="1800" dirty="0">
                <a:latin typeface="Courier New" pitchFamily="49" charset="0"/>
                <a:cs typeface="Times New Roman" pitchFamily="18" charset="0"/>
              </a:rPr>
              <a:t>&lt;-</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gdpdata,gdpdata</a:t>
            </a:r>
            <a:r>
              <a:rPr lang="en-US" altLang="en-US" sz="1800" dirty="0">
                <a:latin typeface="Courier New" pitchFamily="49" charset="0"/>
                <a:cs typeface="Times New Roman" pitchFamily="18" charset="0"/>
              </a:rPr>
              <a:t>[,3:17],</a:t>
            </a:r>
          </a:p>
          <a:p>
            <a:pPr>
              <a:spcBef>
                <a:spcPct val="0"/>
              </a:spcBef>
              <a:buFontTx/>
              <a:buNone/>
            </a:pPr>
            <a:r>
              <a:rPr lang="en-US" altLang="en-US" sz="1800" dirty="0" err="1">
                <a:latin typeface="Courier New" pitchFamily="49" charset="0"/>
                <a:cs typeface="Times New Roman" pitchFamily="18" charset="0"/>
              </a:rPr>
              <a:t>outname</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a:t>
            </a:r>
            <a:r>
              <a:rPr lang="en-US" altLang="en-US" sz="1800" dirty="0">
                <a:latin typeface="Courier New" pitchFamily="49" charset="0"/>
                <a:cs typeface="Times New Roman" pitchFamily="18" charset="0"/>
              </a:rPr>
              <a:t>")</a:t>
            </a:r>
          </a:p>
        </p:txBody>
      </p:sp>
    </p:spTree>
    <p:extLst>
      <p:ext uri="{BB962C8B-B14F-4D97-AF65-F5344CB8AC3E}">
        <p14:creationId xmlns:p14="http://schemas.microsoft.com/office/powerpoint/2010/main" val="321536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B974B51-B5A8-4352-BAC9-5D0EB78F3908}" type="slidenum">
              <a:rPr lang="en-US" altLang="en-US">
                <a:latin typeface="Arial" panose="020B0604020202020204" pitchFamily="34" charset="0"/>
              </a:rPr>
              <a:pPr/>
              <a:t>12</a:t>
            </a:fld>
            <a:endParaRPr lang="en-US" altLang="en-US">
              <a:latin typeface="Arial" panose="020B0604020202020204" pitchFamily="34" charset="0"/>
            </a:endParaRPr>
          </a:p>
        </p:txBody>
      </p:sp>
      <p:sp>
        <p:nvSpPr>
          <p:cNvPr id="80901"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0902" name="Rectangle 4"/>
          <p:cNvSpPr>
            <a:spLocks noGrp="1" noChangeArrowheads="1"/>
          </p:cNvSpPr>
          <p:nvPr>
            <p:ph type="body" idx="1"/>
          </p:nvPr>
        </p:nvSpPr>
        <p:spPr/>
        <p:txBody>
          <a:bodyPr/>
          <a:lstStyle/>
          <a:p>
            <a:r>
              <a:rPr lang="en-US" altLang="en-US" smtClean="0"/>
              <a:t>An ICC(1) value of .13 (Work Hours)</a:t>
            </a:r>
          </a:p>
        </p:txBody>
      </p:sp>
      <p:pic>
        <p:nvPicPr>
          <p:cNvPr id="2" name="Picture 1"/>
          <p:cNvPicPr>
            <a:picLocks noChangeAspect="1"/>
          </p:cNvPicPr>
          <p:nvPr/>
        </p:nvPicPr>
        <p:blipFill>
          <a:blip r:embed="rId2"/>
          <a:stretch>
            <a:fillRect/>
          </a:stretch>
        </p:blipFill>
        <p:spPr>
          <a:xfrm>
            <a:off x="1371600" y="1352000"/>
            <a:ext cx="6331102" cy="4704854"/>
          </a:xfrm>
          <a:prstGeom prst="rect">
            <a:avLst/>
          </a:prstGeom>
        </p:spPr>
      </p:pic>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95295288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t>gdp 1997-2011: Alabama</a:t>
            </a:r>
          </a:p>
        </p:txBody>
      </p:sp>
      <p:sp>
        <p:nvSpPr>
          <p:cNvPr id="7" name="Footer Placeholder 4"/>
          <p:cNvSpPr>
            <a:spLocks noGrp="1"/>
          </p:cNvSpPr>
          <p:nvPr>
            <p:ph type="ftr" sz="quarter" idx="11"/>
          </p:nvPr>
        </p:nvSpPr>
        <p:spPr/>
        <p:txBody>
          <a:bodyPr/>
          <a:lstStyle/>
          <a:p>
            <a:pPr>
              <a:defRPr/>
            </a:pPr>
            <a:r>
              <a:rPr lang="en-US"/>
              <a:t>Copyright Paul D. Bliese</a:t>
            </a:r>
          </a:p>
        </p:txBody>
      </p:sp>
      <p:sp>
        <p:nvSpPr>
          <p:cNvPr id="378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867E104-A4EC-42CD-94BB-53676029BA48}" type="slidenum">
              <a:rPr lang="en-US" altLang="en-US" sz="1000"/>
              <a:pPr>
                <a:spcBef>
                  <a:spcPct val="0"/>
                </a:spcBef>
                <a:buFontTx/>
                <a:buNone/>
              </a:pPr>
              <a:t>120</a:t>
            </a:fld>
            <a:endParaRPr lang="en-US" altLang="en-US" sz="1000"/>
          </a:p>
        </p:txBody>
      </p:sp>
      <p:sp>
        <p:nvSpPr>
          <p:cNvPr id="37894" name="Rectangle 5"/>
          <p:cNvSpPr>
            <a:spLocks noChangeArrowheads="1"/>
          </p:cNvSpPr>
          <p:nvPr/>
        </p:nvSpPr>
        <p:spPr bwMode="auto">
          <a:xfrm>
            <a:off x="628650" y="1463675"/>
            <a:ext cx="74930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600">
                <a:latin typeface="Courier New" pitchFamily="49" charset="0"/>
                <a:cs typeface="Courier New" pitchFamily="49" charset="0"/>
              </a:rPr>
              <a:t>&gt; gdpdata.univ[1:15,c(1:5,18:19)]</a:t>
            </a:r>
          </a:p>
          <a:p>
            <a:pPr>
              <a:spcBef>
                <a:spcPct val="0"/>
              </a:spcBef>
              <a:buFontTx/>
              <a:buNone/>
            </a:pPr>
            <a:r>
              <a:rPr lang="es-ES" altLang="en-US" sz="1600" dirty="0">
                <a:latin typeface="Courier New" pitchFamily="49" charset="0"/>
                <a:cs typeface="Courier New" pitchFamily="49" charset="0"/>
              </a:rPr>
              <a:t>       </a:t>
            </a:r>
            <a:r>
              <a:rPr lang="es-ES" altLang="en-US" sz="1600" dirty="0" err="1">
                <a:latin typeface="Courier New" pitchFamily="49" charset="0"/>
                <a:cs typeface="Courier New" pitchFamily="49" charset="0"/>
              </a:rPr>
              <a:t>state</a:t>
            </a:r>
            <a:r>
              <a:rPr lang="es-ES" altLang="en-US" sz="1600" dirty="0">
                <a:latin typeface="Courier New" pitchFamily="49" charset="0"/>
                <a:cs typeface="Courier New" pitchFamily="49" charset="0"/>
              </a:rPr>
              <a:t>    pinc08  Y1997  Y1998  Y1999 TIME    </a:t>
            </a:r>
            <a:r>
              <a:rPr lang="es-ES" altLang="en-US" sz="1600" dirty="0" err="1">
                <a:latin typeface="Courier New" pitchFamily="49" charset="0"/>
                <a:cs typeface="Courier New" pitchFamily="49" charset="0"/>
              </a:rPr>
              <a:t>gdp</a:t>
            </a:r>
            <a:endParaRPr lang="es-ES" altLang="en-US" sz="1600" dirty="0">
              <a:latin typeface="Courier New" pitchFamily="49" charset="0"/>
              <a:cs typeface="Courier New" pitchFamily="49" charset="0"/>
            </a:endParaRPr>
          </a:p>
          <a:p>
            <a:pPr>
              <a:spcBef>
                <a:spcPct val="0"/>
              </a:spcBef>
              <a:buFontTx/>
              <a:buNone/>
            </a:pPr>
            <a:r>
              <a:rPr lang="es-ES" altLang="en-US" sz="1600" dirty="0">
                <a:latin typeface="Courier New" pitchFamily="49" charset="0"/>
                <a:cs typeface="Courier New" pitchFamily="49" charset="0"/>
              </a:rPr>
              <a:t>1    Alabama 160179489 101857 106499 112079    0 101857</a:t>
            </a:r>
          </a:p>
          <a:p>
            <a:pPr>
              <a:spcBef>
                <a:spcPct val="0"/>
              </a:spcBef>
              <a:buFontTx/>
              <a:buNone/>
            </a:pPr>
            <a:r>
              <a:rPr lang="es-ES" altLang="en-US" sz="1600" dirty="0">
                <a:latin typeface="Courier New" pitchFamily="49" charset="0"/>
                <a:cs typeface="Courier New" pitchFamily="49" charset="0"/>
              </a:rPr>
              <a:t>1.1  Alabama 160179489 101857 106499 112079    1 106499</a:t>
            </a:r>
          </a:p>
          <a:p>
            <a:pPr>
              <a:spcBef>
                <a:spcPct val="0"/>
              </a:spcBef>
              <a:buFontTx/>
              <a:buNone/>
            </a:pPr>
            <a:r>
              <a:rPr lang="es-ES" altLang="en-US" sz="1600" dirty="0">
                <a:latin typeface="Courier New" pitchFamily="49" charset="0"/>
                <a:cs typeface="Courier New" pitchFamily="49" charset="0"/>
              </a:rPr>
              <a:t>1.2  Alabama 160179489 101857 106499 112079    2 112079</a:t>
            </a:r>
          </a:p>
          <a:p>
            <a:pPr>
              <a:spcBef>
                <a:spcPct val="0"/>
              </a:spcBef>
              <a:buFontTx/>
              <a:buNone/>
            </a:pPr>
            <a:r>
              <a:rPr lang="es-ES" altLang="en-US" sz="1600" dirty="0">
                <a:latin typeface="Courier New" pitchFamily="49" charset="0"/>
                <a:cs typeface="Courier New" pitchFamily="49" charset="0"/>
              </a:rPr>
              <a:t>1.3  Alabama 160179489 101857 106499 112079    3 116009</a:t>
            </a:r>
          </a:p>
          <a:p>
            <a:pPr>
              <a:spcBef>
                <a:spcPct val="0"/>
              </a:spcBef>
              <a:buFontTx/>
              <a:buNone/>
            </a:pPr>
            <a:r>
              <a:rPr lang="es-ES" altLang="en-US" sz="1600" dirty="0">
                <a:latin typeface="Courier New" pitchFamily="49" charset="0"/>
                <a:cs typeface="Courier New" pitchFamily="49" charset="0"/>
              </a:rPr>
              <a:t>1.4  Alabama 160179489 101857 106499 112079    4 120121</a:t>
            </a:r>
          </a:p>
          <a:p>
            <a:pPr>
              <a:spcBef>
                <a:spcPct val="0"/>
              </a:spcBef>
              <a:buFontTx/>
              <a:buNone/>
            </a:pPr>
            <a:r>
              <a:rPr lang="es-ES" altLang="en-US" sz="1600" dirty="0">
                <a:latin typeface="Courier New" pitchFamily="49" charset="0"/>
                <a:cs typeface="Courier New" pitchFamily="49" charset="0"/>
              </a:rPr>
              <a:t>1.5  Alabama 160179489 101857 106499 112079    5 125168</a:t>
            </a:r>
          </a:p>
          <a:p>
            <a:pPr>
              <a:spcBef>
                <a:spcPct val="0"/>
              </a:spcBef>
              <a:buFontTx/>
              <a:buNone/>
            </a:pPr>
            <a:r>
              <a:rPr lang="es-ES" altLang="en-US" sz="1600" dirty="0">
                <a:latin typeface="Courier New" pitchFamily="49" charset="0"/>
                <a:cs typeface="Courier New" pitchFamily="49" charset="0"/>
              </a:rPr>
              <a:t>1.6  Alabama 160179489 101857 106499 112079    6 130862</a:t>
            </a:r>
          </a:p>
          <a:p>
            <a:pPr>
              <a:spcBef>
                <a:spcPct val="0"/>
              </a:spcBef>
              <a:buFontTx/>
              <a:buNone/>
            </a:pPr>
            <a:r>
              <a:rPr lang="es-ES" altLang="en-US" sz="1600" dirty="0">
                <a:latin typeface="Courier New" pitchFamily="49" charset="0"/>
                <a:cs typeface="Courier New" pitchFamily="49" charset="0"/>
              </a:rPr>
              <a:t>1.7  Alabama 160179489 101857 106499 112079    7 141974</a:t>
            </a:r>
          </a:p>
          <a:p>
            <a:pPr>
              <a:spcBef>
                <a:spcPct val="0"/>
              </a:spcBef>
              <a:buFontTx/>
              <a:buNone/>
            </a:pPr>
            <a:r>
              <a:rPr lang="es-ES" altLang="en-US" sz="1600" dirty="0">
                <a:latin typeface="Courier New" pitchFamily="49" charset="0"/>
                <a:cs typeface="Courier New" pitchFamily="49" charset="0"/>
              </a:rPr>
              <a:t>1.8  Alabama 160179489 101857 106499 112079    8 150968</a:t>
            </a:r>
          </a:p>
          <a:p>
            <a:pPr>
              <a:spcBef>
                <a:spcPct val="0"/>
              </a:spcBef>
              <a:buFontTx/>
              <a:buNone/>
            </a:pPr>
            <a:r>
              <a:rPr lang="es-ES" altLang="en-US" sz="1600" dirty="0">
                <a:latin typeface="Courier New" pitchFamily="49" charset="0"/>
                <a:cs typeface="Courier New" pitchFamily="49" charset="0"/>
              </a:rPr>
              <a:t>1.9  Alabama 160179489 101857 106499 112079    9 159059</a:t>
            </a:r>
          </a:p>
          <a:p>
            <a:pPr>
              <a:spcBef>
                <a:spcPct val="0"/>
              </a:spcBef>
              <a:buFontTx/>
              <a:buNone/>
            </a:pPr>
            <a:r>
              <a:rPr lang="es-ES" altLang="en-US" sz="1600" dirty="0">
                <a:latin typeface="Courier New" pitchFamily="49" charset="0"/>
                <a:cs typeface="Courier New" pitchFamily="49" charset="0"/>
              </a:rPr>
              <a:t>1.10 Alabama 160179489 101857 106499 112079   10 165665</a:t>
            </a:r>
          </a:p>
          <a:p>
            <a:pPr>
              <a:spcBef>
                <a:spcPct val="0"/>
              </a:spcBef>
              <a:buFontTx/>
              <a:buNone/>
            </a:pPr>
            <a:r>
              <a:rPr lang="es-ES" altLang="en-US" sz="1600" dirty="0">
                <a:latin typeface="Courier New" pitchFamily="49" charset="0"/>
                <a:cs typeface="Courier New" pitchFamily="49" charset="0"/>
              </a:rPr>
              <a:t>1.11 Alabama 160179489 101857 106499 112079   11 170203</a:t>
            </a:r>
          </a:p>
          <a:p>
            <a:pPr>
              <a:spcBef>
                <a:spcPct val="0"/>
              </a:spcBef>
              <a:buFontTx/>
              <a:buNone/>
            </a:pPr>
            <a:r>
              <a:rPr lang="es-ES" altLang="en-US" sz="1600" dirty="0">
                <a:latin typeface="Courier New" pitchFamily="49" charset="0"/>
                <a:cs typeface="Courier New" pitchFamily="49" charset="0"/>
              </a:rPr>
              <a:t>1.12 Alabama 160179489 101857 106499 112079   12 164753</a:t>
            </a:r>
          </a:p>
          <a:p>
            <a:pPr>
              <a:spcBef>
                <a:spcPct val="0"/>
              </a:spcBef>
              <a:buFontTx/>
              <a:buNone/>
            </a:pPr>
            <a:r>
              <a:rPr lang="es-ES" altLang="en-US" sz="1600" dirty="0">
                <a:latin typeface="Courier New" pitchFamily="49" charset="0"/>
                <a:cs typeface="Courier New" pitchFamily="49" charset="0"/>
              </a:rPr>
              <a:t>1.13 Alabama 160179489 101857 106499 112079   13 170219</a:t>
            </a:r>
          </a:p>
          <a:p>
            <a:pPr>
              <a:spcBef>
                <a:spcPct val="0"/>
              </a:spcBef>
              <a:buFontTx/>
              <a:buNone/>
            </a:pPr>
            <a:r>
              <a:rPr lang="es-ES" altLang="en-US" sz="1600" dirty="0">
                <a:latin typeface="Courier New" pitchFamily="49" charset="0"/>
                <a:cs typeface="Courier New" pitchFamily="49" charset="0"/>
              </a:rPr>
              <a:t>1.14 Alabama 160179489 101857 106499 112079   14 173122</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11114701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p:nvPr>
        </p:nvSpPr>
        <p:spPr>
          <a:xfrm>
            <a:off x="1731963" y="222250"/>
            <a:ext cx="6553200" cy="762000"/>
          </a:xfrm>
        </p:spPr>
        <p:txBody>
          <a:bodyPr>
            <a:normAutofit fontScale="90000"/>
          </a:bodyPr>
          <a:lstStyle/>
          <a:p>
            <a:r>
              <a:rPr lang="en-US" altLang="en-US" smtClean="0"/>
              <a:t>Make GDP more Manageable by Dividing by 1000</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198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DDB92E4-6684-430C-A7E2-23F6A0DF1A3D}" type="slidenum">
              <a:rPr lang="en-US" altLang="en-US" sz="1000"/>
              <a:pPr>
                <a:spcBef>
                  <a:spcPct val="0"/>
                </a:spcBef>
                <a:buFontTx/>
                <a:buNone/>
              </a:pPr>
              <a:t>121</a:t>
            </a:fld>
            <a:endParaRPr lang="en-US" altLang="en-US" sz="1000"/>
          </a:p>
        </p:txBody>
      </p:sp>
      <p:sp>
        <p:nvSpPr>
          <p:cNvPr id="41990" name="Rectangle 5"/>
          <p:cNvSpPr>
            <a:spLocks noChangeArrowheads="1"/>
          </p:cNvSpPr>
          <p:nvPr/>
        </p:nvSpPr>
        <p:spPr bwMode="auto">
          <a:xfrm>
            <a:off x="180975" y="1200150"/>
            <a:ext cx="4368800" cy="47705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[1:16,</a:t>
            </a:r>
          </a:p>
          <a:p>
            <a:pPr>
              <a:spcBef>
                <a:spcPct val="0"/>
              </a:spcBef>
              <a:buFontTx/>
              <a:buNone/>
            </a:pPr>
            <a:r>
              <a:rPr lang="en-US" altLang="en-US" sz="1600" dirty="0" smtClean="0">
                <a:latin typeface="Courier New" pitchFamily="49" charset="0"/>
                <a:cs typeface="Courier New" pitchFamily="49" charset="0"/>
              </a:rPr>
              <a:t> </a:t>
            </a:r>
            <a:r>
              <a:rPr lang="en-US" altLang="en-US" sz="1600" dirty="0">
                <a:latin typeface="Courier New" pitchFamily="49" charset="0"/>
                <a:cs typeface="Courier New" pitchFamily="49" charset="0"/>
              </a:rPr>
              <a:t>c("state","TIME","</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a:t>
            </a:r>
          </a:p>
          <a:p>
            <a:pPr>
              <a:spcBef>
                <a:spcPct val="0"/>
              </a:spcBef>
              <a:buFontTx/>
              <a:buNone/>
            </a:pPr>
            <a:r>
              <a:rPr lang="en-US" altLang="en-US" sz="1600" dirty="0" smtClean="0">
                <a:latin typeface="Courier New" pitchFamily="49" charset="0"/>
                <a:cs typeface="Courier New" pitchFamily="49" charset="0"/>
              </a:rPr>
              <a:t>       </a:t>
            </a:r>
            <a:r>
              <a:rPr lang="en-US" altLang="en-US" sz="1600" dirty="0">
                <a:latin typeface="Courier New" pitchFamily="49" charset="0"/>
                <a:cs typeface="Courier New" pitchFamily="49" charset="0"/>
              </a:rPr>
              <a:t>state TIME    </a:t>
            </a:r>
            <a:r>
              <a:rPr lang="en-US" altLang="en-US" sz="1600" dirty="0" err="1">
                <a:latin typeface="Courier New" pitchFamily="49" charset="0"/>
                <a:cs typeface="Courier New" pitchFamily="49" charset="0"/>
              </a:rPr>
              <a:t>gdp</a:t>
            </a: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1    Alabama    0 101857</a:t>
            </a:r>
          </a:p>
          <a:p>
            <a:pPr>
              <a:spcBef>
                <a:spcPct val="0"/>
              </a:spcBef>
              <a:buFontTx/>
              <a:buNone/>
            </a:pPr>
            <a:r>
              <a:rPr lang="en-US" altLang="en-US" sz="1600" dirty="0">
                <a:latin typeface="Courier New" pitchFamily="49" charset="0"/>
                <a:cs typeface="Courier New" pitchFamily="49" charset="0"/>
              </a:rPr>
              <a:t>1.1  Alabama    1 106499</a:t>
            </a:r>
          </a:p>
          <a:p>
            <a:pPr>
              <a:spcBef>
                <a:spcPct val="0"/>
              </a:spcBef>
              <a:buFontTx/>
              <a:buNone/>
            </a:pPr>
            <a:r>
              <a:rPr lang="en-US" altLang="en-US" sz="1600" dirty="0">
                <a:latin typeface="Courier New" pitchFamily="49" charset="0"/>
                <a:cs typeface="Courier New" pitchFamily="49" charset="0"/>
              </a:rPr>
              <a:t>1.2  Alabama    2 112079</a:t>
            </a:r>
          </a:p>
          <a:p>
            <a:pPr>
              <a:spcBef>
                <a:spcPct val="0"/>
              </a:spcBef>
              <a:buFontTx/>
              <a:buNone/>
            </a:pPr>
            <a:r>
              <a:rPr lang="en-US" altLang="en-US" sz="1600" dirty="0">
                <a:latin typeface="Courier New" pitchFamily="49" charset="0"/>
                <a:cs typeface="Courier New" pitchFamily="49" charset="0"/>
              </a:rPr>
              <a:t>1.3  Alabama    3 116009</a:t>
            </a:r>
          </a:p>
          <a:p>
            <a:pPr>
              <a:spcBef>
                <a:spcPct val="0"/>
              </a:spcBef>
              <a:buFontTx/>
              <a:buNone/>
            </a:pPr>
            <a:r>
              <a:rPr lang="en-US" altLang="en-US" sz="1600" dirty="0">
                <a:latin typeface="Courier New" pitchFamily="49" charset="0"/>
                <a:cs typeface="Courier New" pitchFamily="49" charset="0"/>
              </a:rPr>
              <a:t>1.4  Alabama    4 120121</a:t>
            </a:r>
          </a:p>
          <a:p>
            <a:pPr>
              <a:spcBef>
                <a:spcPct val="0"/>
              </a:spcBef>
              <a:buFontTx/>
              <a:buNone/>
            </a:pPr>
            <a:r>
              <a:rPr lang="en-US" altLang="en-US" sz="1600" dirty="0">
                <a:latin typeface="Courier New" pitchFamily="49" charset="0"/>
                <a:cs typeface="Courier New" pitchFamily="49" charset="0"/>
              </a:rPr>
              <a:t>1.5  Alabama    5 125168</a:t>
            </a:r>
          </a:p>
          <a:p>
            <a:pPr>
              <a:spcBef>
                <a:spcPct val="0"/>
              </a:spcBef>
              <a:buFontTx/>
              <a:buNone/>
            </a:pPr>
            <a:r>
              <a:rPr lang="en-US" altLang="en-US" sz="1600" dirty="0">
                <a:latin typeface="Courier New" pitchFamily="49" charset="0"/>
                <a:cs typeface="Courier New" pitchFamily="49" charset="0"/>
              </a:rPr>
              <a:t>1.6  Alabama    6 130862</a:t>
            </a:r>
          </a:p>
          <a:p>
            <a:pPr>
              <a:spcBef>
                <a:spcPct val="0"/>
              </a:spcBef>
              <a:buFontTx/>
              <a:buNone/>
            </a:pPr>
            <a:r>
              <a:rPr lang="en-US" altLang="en-US" sz="1600" dirty="0">
                <a:latin typeface="Courier New" pitchFamily="49" charset="0"/>
                <a:cs typeface="Courier New" pitchFamily="49" charset="0"/>
              </a:rPr>
              <a:t>1.7  Alabama    7 141974</a:t>
            </a:r>
          </a:p>
          <a:p>
            <a:pPr>
              <a:spcBef>
                <a:spcPct val="0"/>
              </a:spcBef>
              <a:buFontTx/>
              <a:buNone/>
            </a:pPr>
            <a:r>
              <a:rPr lang="en-US" altLang="en-US" sz="1600" dirty="0">
                <a:latin typeface="Courier New" pitchFamily="49" charset="0"/>
                <a:cs typeface="Courier New" pitchFamily="49" charset="0"/>
              </a:rPr>
              <a:t>1.8  Alabama    8 150968</a:t>
            </a:r>
          </a:p>
          <a:p>
            <a:pPr>
              <a:spcBef>
                <a:spcPct val="0"/>
              </a:spcBef>
              <a:buFontTx/>
              <a:buNone/>
            </a:pPr>
            <a:r>
              <a:rPr lang="en-US" altLang="en-US" sz="1600" dirty="0">
                <a:latin typeface="Courier New" pitchFamily="49" charset="0"/>
                <a:cs typeface="Courier New" pitchFamily="49" charset="0"/>
              </a:rPr>
              <a:t>1.9  Alabama    9 159059</a:t>
            </a:r>
          </a:p>
          <a:p>
            <a:pPr>
              <a:spcBef>
                <a:spcPct val="0"/>
              </a:spcBef>
              <a:buFontTx/>
              <a:buNone/>
            </a:pPr>
            <a:r>
              <a:rPr lang="en-US" altLang="en-US" sz="1600" dirty="0">
                <a:latin typeface="Courier New" pitchFamily="49" charset="0"/>
                <a:cs typeface="Courier New" pitchFamily="49" charset="0"/>
              </a:rPr>
              <a:t>1.10 Alabama   10 165665</a:t>
            </a:r>
          </a:p>
          <a:p>
            <a:pPr>
              <a:spcBef>
                <a:spcPct val="0"/>
              </a:spcBef>
              <a:buFontTx/>
              <a:buNone/>
            </a:pPr>
            <a:r>
              <a:rPr lang="en-US" altLang="en-US" sz="1600" b="1" dirty="0">
                <a:latin typeface="Courier New" pitchFamily="49" charset="0"/>
                <a:cs typeface="Courier New" pitchFamily="49" charset="0"/>
              </a:rPr>
              <a:t>1.11 Alabama   11 170203</a:t>
            </a:r>
          </a:p>
          <a:p>
            <a:pPr>
              <a:spcBef>
                <a:spcPct val="0"/>
              </a:spcBef>
              <a:buFontTx/>
              <a:buNone/>
            </a:pPr>
            <a:r>
              <a:rPr lang="en-US" altLang="en-US" sz="1600" dirty="0">
                <a:latin typeface="Courier New" pitchFamily="49" charset="0"/>
                <a:cs typeface="Courier New" pitchFamily="49" charset="0"/>
              </a:rPr>
              <a:t>1.12 Alabama   12 164753</a:t>
            </a:r>
          </a:p>
          <a:p>
            <a:pPr>
              <a:spcBef>
                <a:spcPct val="0"/>
              </a:spcBef>
              <a:buFontTx/>
              <a:buNone/>
            </a:pPr>
            <a:r>
              <a:rPr lang="en-US" altLang="en-US" sz="1600" dirty="0">
                <a:latin typeface="Courier New" pitchFamily="49" charset="0"/>
                <a:cs typeface="Courier New" pitchFamily="49" charset="0"/>
              </a:rPr>
              <a:t>1.13 Alabama   13 170219</a:t>
            </a:r>
          </a:p>
          <a:p>
            <a:pPr>
              <a:spcBef>
                <a:spcPct val="0"/>
              </a:spcBef>
              <a:buFontTx/>
              <a:buNone/>
            </a:pPr>
            <a:r>
              <a:rPr lang="en-US" altLang="en-US" sz="1600" dirty="0">
                <a:latin typeface="Courier New" pitchFamily="49" charset="0"/>
                <a:cs typeface="Courier New" pitchFamily="49" charset="0"/>
              </a:rPr>
              <a:t>1.14 Alabama   14 173122</a:t>
            </a:r>
          </a:p>
          <a:p>
            <a:pPr>
              <a:spcBef>
                <a:spcPct val="0"/>
              </a:spcBef>
              <a:buFontTx/>
              <a:buNone/>
            </a:pPr>
            <a:r>
              <a:rPr lang="en-US" altLang="en-US" sz="1600" dirty="0">
                <a:latin typeface="Courier New" pitchFamily="49" charset="0"/>
                <a:cs typeface="Courier New" pitchFamily="49" charset="0"/>
              </a:rPr>
              <a:t>2     Alaska    0  25167</a:t>
            </a:r>
            <a:endParaRPr lang="en-US" altLang="en-US" sz="1600" dirty="0">
              <a:latin typeface="Courier New" pitchFamily="49" charset="0"/>
              <a:cs typeface="Times New Roman" pitchFamily="18" charset="0"/>
            </a:endParaRPr>
          </a:p>
        </p:txBody>
      </p:sp>
      <p:sp>
        <p:nvSpPr>
          <p:cNvPr id="41991" name="Rectangle 5"/>
          <p:cNvSpPr>
            <a:spLocks noChangeArrowheads="1"/>
          </p:cNvSpPr>
          <p:nvPr/>
        </p:nvSpPr>
        <p:spPr bwMode="auto">
          <a:xfrm>
            <a:off x="4667250" y="1219200"/>
            <a:ext cx="43561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gdpdata.univ$gdp1k&lt;-</a:t>
            </a:r>
          </a:p>
          <a:p>
            <a:pPr>
              <a:spcBef>
                <a:spcPct val="0"/>
              </a:spcBef>
              <a:buFontTx/>
              <a:buNone/>
            </a:pPr>
            <a:r>
              <a:rPr lang="en-US" altLang="en-US" sz="1600" dirty="0">
                <a:latin typeface="Courier New" pitchFamily="49" charset="0"/>
                <a:cs typeface="Courier New" pitchFamily="49" charset="0"/>
              </a:rPr>
              <a:t> </a:t>
            </a:r>
            <a:r>
              <a:rPr lang="en-US" altLang="en-US" sz="1600" dirty="0" smtClean="0">
                <a:latin typeface="Courier New" pitchFamily="49" charset="0"/>
                <a:cs typeface="Courier New" pitchFamily="49" charset="0"/>
              </a:rPr>
              <a:t> </a:t>
            </a:r>
            <a:r>
              <a:rPr lang="en-US" altLang="en-US" sz="1600" dirty="0" err="1">
                <a:latin typeface="Courier New" pitchFamily="49" charset="0"/>
                <a:cs typeface="Courier New" pitchFamily="49" charset="0"/>
              </a:rPr>
              <a:t>gdpdata.univ$gdp</a:t>
            </a:r>
            <a:r>
              <a:rPr lang="en-US" altLang="en-US" sz="1600" dirty="0">
                <a:latin typeface="Courier New" pitchFamily="49" charset="0"/>
                <a:cs typeface="Courier New" pitchFamily="49" charset="0"/>
              </a:rPr>
              <a:t>/1000</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[1:10,</a:t>
            </a:r>
          </a:p>
          <a:p>
            <a:pPr>
              <a:spcBef>
                <a:spcPct val="0"/>
              </a:spcBef>
              <a:buFontTx/>
              <a:buNone/>
            </a:pPr>
            <a:r>
              <a:rPr lang="en-US" altLang="en-US" sz="1600" dirty="0">
                <a:latin typeface="Courier New" pitchFamily="49" charset="0"/>
                <a:cs typeface="Courier New" pitchFamily="49" charset="0"/>
              </a:rPr>
              <a:t> </a:t>
            </a:r>
            <a:r>
              <a:rPr lang="en-US" altLang="en-US" sz="1600" dirty="0" smtClean="0">
                <a:latin typeface="Courier New" pitchFamily="49" charset="0"/>
                <a:cs typeface="Courier New" pitchFamily="49" charset="0"/>
              </a:rPr>
              <a:t> </a:t>
            </a:r>
            <a:r>
              <a:rPr lang="en-US" altLang="en-US" sz="1600" dirty="0">
                <a:latin typeface="Courier New" pitchFamily="49" charset="0"/>
                <a:cs typeface="Courier New" pitchFamily="49" charset="0"/>
              </a:rPr>
              <a:t>c("state","TIME","gdp","gdp1k")]</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      state TIME    </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   gdp1k</a:t>
            </a:r>
          </a:p>
          <a:p>
            <a:pPr>
              <a:spcBef>
                <a:spcPct val="0"/>
              </a:spcBef>
              <a:buFontTx/>
              <a:buNone/>
            </a:pPr>
            <a:r>
              <a:rPr lang="en-US" altLang="en-US" sz="1600" dirty="0">
                <a:latin typeface="Courier New" pitchFamily="49" charset="0"/>
                <a:cs typeface="Courier New" pitchFamily="49" charset="0"/>
              </a:rPr>
              <a:t>1   Alabama    0 101857 101.857</a:t>
            </a:r>
          </a:p>
          <a:p>
            <a:pPr>
              <a:spcBef>
                <a:spcPct val="0"/>
              </a:spcBef>
              <a:buFontTx/>
              <a:buNone/>
            </a:pPr>
            <a:r>
              <a:rPr lang="en-US" altLang="en-US" sz="1600" dirty="0">
                <a:latin typeface="Courier New" pitchFamily="49" charset="0"/>
                <a:cs typeface="Courier New" pitchFamily="49" charset="0"/>
              </a:rPr>
              <a:t>1.1 Alabama    1 106499 106.499</a:t>
            </a:r>
          </a:p>
          <a:p>
            <a:pPr>
              <a:spcBef>
                <a:spcPct val="0"/>
              </a:spcBef>
              <a:buFontTx/>
              <a:buNone/>
            </a:pPr>
            <a:r>
              <a:rPr lang="en-US" altLang="en-US" sz="1600" dirty="0">
                <a:latin typeface="Courier New" pitchFamily="49" charset="0"/>
                <a:cs typeface="Courier New" pitchFamily="49" charset="0"/>
              </a:rPr>
              <a:t>1.2 Alabama    2 112079 112.079</a:t>
            </a:r>
          </a:p>
          <a:p>
            <a:pPr>
              <a:spcBef>
                <a:spcPct val="0"/>
              </a:spcBef>
              <a:buFontTx/>
              <a:buNone/>
            </a:pPr>
            <a:r>
              <a:rPr lang="en-US" altLang="en-US" sz="1600" dirty="0">
                <a:latin typeface="Courier New" pitchFamily="49" charset="0"/>
                <a:cs typeface="Courier New" pitchFamily="49" charset="0"/>
              </a:rPr>
              <a:t>1.3 Alabama    3 116009 116.009</a:t>
            </a:r>
          </a:p>
          <a:p>
            <a:pPr>
              <a:spcBef>
                <a:spcPct val="0"/>
              </a:spcBef>
              <a:buFontTx/>
              <a:buNone/>
            </a:pPr>
            <a:r>
              <a:rPr lang="en-US" altLang="en-US" sz="1600" dirty="0">
                <a:latin typeface="Courier New" pitchFamily="49" charset="0"/>
                <a:cs typeface="Courier New" pitchFamily="49" charset="0"/>
              </a:rPr>
              <a:t>1.4 Alabama    4 120121 120.121</a:t>
            </a:r>
          </a:p>
          <a:p>
            <a:pPr>
              <a:spcBef>
                <a:spcPct val="0"/>
              </a:spcBef>
              <a:buFontTx/>
              <a:buNone/>
            </a:pPr>
            <a:r>
              <a:rPr lang="en-US" altLang="en-US" sz="1600" dirty="0">
                <a:latin typeface="Courier New" pitchFamily="49" charset="0"/>
                <a:cs typeface="Courier New" pitchFamily="49" charset="0"/>
              </a:rPr>
              <a:t>1.5 Alabama    5 125168 125.168</a:t>
            </a:r>
          </a:p>
          <a:p>
            <a:pPr>
              <a:spcBef>
                <a:spcPct val="0"/>
              </a:spcBef>
              <a:buFontTx/>
              <a:buNone/>
            </a:pPr>
            <a:r>
              <a:rPr lang="en-US" altLang="en-US" sz="1600" dirty="0">
                <a:latin typeface="Courier New" pitchFamily="49" charset="0"/>
                <a:cs typeface="Courier New" pitchFamily="49" charset="0"/>
              </a:rPr>
              <a:t>1.6 Alabama    6 130862 130.862</a:t>
            </a:r>
          </a:p>
          <a:p>
            <a:pPr>
              <a:spcBef>
                <a:spcPct val="0"/>
              </a:spcBef>
              <a:buFontTx/>
              <a:buNone/>
            </a:pPr>
            <a:r>
              <a:rPr lang="en-US" altLang="en-US" sz="1600" dirty="0">
                <a:latin typeface="Courier New" pitchFamily="49" charset="0"/>
                <a:cs typeface="Courier New" pitchFamily="49" charset="0"/>
              </a:rPr>
              <a:t>1.7 Alabama    7 141974 141.974</a:t>
            </a:r>
          </a:p>
          <a:p>
            <a:pPr>
              <a:spcBef>
                <a:spcPct val="0"/>
              </a:spcBef>
              <a:buFontTx/>
              <a:buNone/>
            </a:pPr>
            <a:r>
              <a:rPr lang="en-US" altLang="en-US" sz="1600" dirty="0">
                <a:latin typeface="Courier New" pitchFamily="49" charset="0"/>
                <a:cs typeface="Courier New" pitchFamily="49" charset="0"/>
              </a:rPr>
              <a:t>1.8 Alabama    8 150968 150.968</a:t>
            </a:r>
          </a:p>
          <a:p>
            <a:pPr>
              <a:spcBef>
                <a:spcPct val="0"/>
              </a:spcBef>
              <a:buFontTx/>
              <a:buNone/>
            </a:pPr>
            <a:r>
              <a:rPr lang="en-US" altLang="en-US" sz="1600" dirty="0">
                <a:latin typeface="Courier New" pitchFamily="49" charset="0"/>
                <a:cs typeface="Courier New" pitchFamily="49" charset="0"/>
              </a:rPr>
              <a:t>1.9 Alabama    9 159059 159.059</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36873595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768475" y="174625"/>
            <a:ext cx="6553200" cy="762000"/>
          </a:xfrm>
        </p:spPr>
        <p:txBody>
          <a:bodyPr/>
          <a:lstStyle/>
          <a:p>
            <a:r>
              <a:rPr lang="en-US" altLang="en-US" dirty="0" smtClean="0"/>
              <a:t>Create Time-Related Covariates</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608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F884991-45E5-4141-AFBA-8E7A71887A84}" type="slidenum">
              <a:rPr lang="en-US" altLang="en-US" sz="1000"/>
              <a:pPr>
                <a:spcBef>
                  <a:spcPct val="0"/>
                </a:spcBef>
                <a:buFontTx/>
                <a:buNone/>
              </a:pPr>
              <a:t>122</a:t>
            </a:fld>
            <a:endParaRPr lang="en-US" altLang="en-US" sz="1000"/>
          </a:p>
        </p:txBody>
      </p:sp>
      <p:sp>
        <p:nvSpPr>
          <p:cNvPr id="7" name="Content Placeholder 6"/>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Discontinuity is captured by adding additional </a:t>
            </a:r>
            <a:r>
              <a:rPr lang="en-US" altLang="en-US" kern="0" dirty="0" err="1" smtClean="0"/>
              <a:t>TIME-based</a:t>
            </a:r>
            <a:r>
              <a:rPr lang="en-US" altLang="en-US" kern="0" dirty="0" smtClean="0"/>
              <a:t> covariates</a:t>
            </a:r>
          </a:p>
          <a:p>
            <a:pPr lvl="1">
              <a:defRPr/>
            </a:pPr>
            <a:r>
              <a:rPr lang="en-US" altLang="en-US" kern="0" dirty="0" smtClean="0"/>
              <a:t>Break time into segments</a:t>
            </a:r>
          </a:p>
          <a:p>
            <a:pPr>
              <a:defRPr/>
            </a:pPr>
            <a:endParaRPr lang="en-US" altLang="en-US" kern="0" dirty="0" smtClean="0"/>
          </a:p>
          <a:p>
            <a:pPr>
              <a:defRPr/>
            </a:pPr>
            <a:r>
              <a:rPr lang="en-US" altLang="en-US" kern="0" dirty="0" smtClean="0"/>
              <a:t>The discontinuous growth model we consider uses three </a:t>
            </a:r>
            <a:r>
              <a:rPr lang="en-US" altLang="en-US" kern="0" dirty="0" err="1" smtClean="0"/>
              <a:t>TIME-based</a:t>
            </a:r>
            <a:r>
              <a:rPr lang="en-US" altLang="en-US" kern="0" dirty="0" smtClean="0"/>
              <a:t> covariates to capture</a:t>
            </a:r>
          </a:p>
          <a:p>
            <a:pPr lvl="1">
              <a:defRPr/>
            </a:pPr>
            <a:r>
              <a:rPr lang="en-US" altLang="en-US" kern="0" dirty="0" smtClean="0"/>
              <a:t>Pre-discontinuity slope (TIME)</a:t>
            </a:r>
          </a:p>
          <a:p>
            <a:pPr lvl="1">
              <a:defRPr/>
            </a:pPr>
            <a:r>
              <a:rPr lang="en-US" altLang="en-US" kern="0" dirty="0" smtClean="0"/>
              <a:t>Change at the transition (TRANS)</a:t>
            </a:r>
          </a:p>
          <a:p>
            <a:pPr lvl="1">
              <a:defRPr/>
            </a:pPr>
            <a:r>
              <a:rPr lang="en-US" altLang="en-US" kern="0" dirty="0" smtClean="0"/>
              <a:t>Post-discontinuity transition slope (RECOV)</a:t>
            </a:r>
          </a:p>
        </p:txBody>
      </p:sp>
    </p:spTree>
    <p:extLst>
      <p:ext uri="{BB962C8B-B14F-4D97-AF65-F5344CB8AC3E}">
        <p14:creationId xmlns:p14="http://schemas.microsoft.com/office/powerpoint/2010/main" val="13354107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962025" y="1014413"/>
          <a:ext cx="7243763" cy="5394325"/>
        </p:xfrm>
        <a:graphic>
          <a:graphicData uri="http://schemas.openxmlformats.org/presentationml/2006/ole">
            <mc:AlternateContent xmlns:mc="http://schemas.openxmlformats.org/markup-compatibility/2006">
              <mc:Choice xmlns:v="urn:schemas-microsoft-com:vml" Requires="v">
                <p:oleObj spid="_x0000_s28682" r:id="rId5" imgW="7242676" imgH="5389331" progId="Excel.Chart.8">
                  <p:embed/>
                </p:oleObj>
              </mc:Choice>
              <mc:Fallback>
                <p:oleObj r:id="rId5" imgW="7242676" imgH="5389331"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1014413"/>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7" name="Rectangle 3"/>
          <p:cNvSpPr>
            <a:spLocks noGrp="1" noChangeArrowheads="1"/>
          </p:cNvSpPr>
          <p:nvPr>
            <p:ph type="title"/>
          </p:nvPr>
        </p:nvSpPr>
        <p:spPr>
          <a:xfrm>
            <a:off x="1731963" y="198438"/>
            <a:ext cx="6553200" cy="762000"/>
          </a:xfrm>
        </p:spPr>
        <p:txBody>
          <a:bodyPr/>
          <a:lstStyle/>
          <a:p>
            <a:r>
              <a:rPr lang="en-US" altLang="en-US" smtClean="0"/>
              <a:t>Create Time-Related Covariates</a:t>
            </a:r>
          </a:p>
        </p:txBody>
      </p:sp>
      <p:cxnSp>
        <p:nvCxnSpPr>
          <p:cNvPr id="47108" name="Straight Connector 3"/>
          <p:cNvCxnSpPr>
            <a:cxnSpLocks noChangeShapeType="1"/>
          </p:cNvCxnSpPr>
          <p:nvPr/>
        </p:nvCxnSpPr>
        <p:spPr bwMode="auto">
          <a:xfrm flipV="1">
            <a:off x="2941638" y="2522538"/>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3087688"/>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TextBox 1"/>
          <p:cNvSpPr txBox="1"/>
          <p:nvPr/>
        </p:nvSpPr>
        <p:spPr>
          <a:xfrm>
            <a:off x="3773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6540500" y="3582988"/>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5980113" y="3502025"/>
            <a:ext cx="966788" cy="369887"/>
          </a:xfrm>
          <a:prstGeom prst="rect">
            <a:avLst/>
          </a:prstGeom>
          <a:noFill/>
        </p:spPr>
        <p:txBody>
          <a:bodyPr wrap="none">
            <a:spAutoFit/>
          </a:bodyPr>
          <a:lstStyle/>
          <a:p>
            <a:pPr eaLnBrk="1" hangingPunct="1">
              <a:defRPr/>
            </a:pPr>
            <a:r>
              <a:rPr lang="en-US" dirty="0">
                <a:latin typeface="+mn-lt"/>
              </a:rPr>
              <a:t>TRANS</a:t>
            </a:r>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123</a:t>
            </a:fld>
            <a:endParaRPr lang="en-US"/>
          </a:p>
        </p:txBody>
      </p:sp>
    </p:spTree>
    <p:extLst>
      <p:ext uri="{BB962C8B-B14F-4D97-AF65-F5344CB8AC3E}">
        <p14:creationId xmlns:p14="http://schemas.microsoft.com/office/powerpoint/2010/main" val="42739015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813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07BD2EA-9AF2-4555-ADE5-3F5CDEE404A5}" type="slidenum">
              <a:rPr lang="en-US" altLang="en-US" sz="1000"/>
              <a:pPr>
                <a:spcBef>
                  <a:spcPct val="0"/>
                </a:spcBef>
                <a:buFontTx/>
                <a:buNone/>
              </a:pPr>
              <a:t>124</a:t>
            </a:fld>
            <a:endParaRPr lang="en-US" altLang="en-US" sz="1000"/>
          </a:p>
        </p:txBody>
      </p:sp>
      <p:sp>
        <p:nvSpPr>
          <p:cNvPr id="48134" name="Rectangle 5"/>
          <p:cNvSpPr>
            <a:spLocks noChangeArrowheads="1"/>
          </p:cNvSpPr>
          <p:nvPr/>
        </p:nvSpPr>
        <p:spPr bwMode="auto">
          <a:xfrm>
            <a:off x="842963" y="5262563"/>
            <a:ext cx="7362825" cy="3381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err="1">
                <a:latin typeface="Courier New" pitchFamily="49" charset="0"/>
                <a:cs typeface="Courier New" pitchFamily="49" charset="0"/>
              </a:rPr>
              <a:t>gdpdata.univ$TRANS</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a:t>
            </a:r>
          </a:p>
        </p:txBody>
      </p:sp>
      <p:sp>
        <p:nvSpPr>
          <p:cNvPr id="7" name="Content Placeholder 6"/>
          <p:cNvSpPr txBox="1">
            <a:spLocks/>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The </a:t>
            </a:r>
            <a:r>
              <a:rPr lang="en-US" altLang="en-US" kern="0" dirty="0" err="1" smtClean="0"/>
              <a:t>TIME-based</a:t>
            </a:r>
            <a:r>
              <a:rPr lang="en-US" altLang="en-US" kern="0" dirty="0" smtClean="0"/>
              <a:t> covariate for the Transition (TRANS) is a dummy-coded variable</a:t>
            </a:r>
          </a:p>
          <a:p>
            <a:pPr lvl="1">
              <a:defRPr/>
            </a:pPr>
            <a:r>
              <a:rPr lang="en-US" altLang="en-US" kern="0" dirty="0" smtClean="0"/>
              <a:t>Pre-transition coded as 0</a:t>
            </a:r>
          </a:p>
          <a:p>
            <a:pPr lvl="1">
              <a:defRPr/>
            </a:pPr>
            <a:r>
              <a:rPr lang="en-US" altLang="en-US" kern="0" dirty="0" smtClean="0"/>
              <a:t>Post-transition coded as 1</a:t>
            </a:r>
          </a:p>
          <a:p>
            <a:pPr>
              <a:defRPr/>
            </a:pPr>
            <a:r>
              <a:rPr lang="en-US" altLang="en-US" kern="0" dirty="0" smtClean="0"/>
              <a:t>In our example, 2008 is the year of discontinuity</a:t>
            </a:r>
          </a:p>
          <a:p>
            <a:pPr lvl="1">
              <a:defRPr/>
            </a:pPr>
            <a:r>
              <a:rPr lang="en-US" altLang="en-US" kern="0" dirty="0" smtClean="0"/>
              <a:t>TIME 0 to 10 (1997 to 2007) is pre-recession </a:t>
            </a:r>
          </a:p>
          <a:p>
            <a:pPr lvl="1">
              <a:defRPr/>
            </a:pPr>
            <a:r>
              <a:rPr lang="en-US" altLang="en-US" kern="0" dirty="0" smtClean="0"/>
              <a:t>TIME 11 to 14 (2008 to 2011) is post-recession</a:t>
            </a:r>
          </a:p>
          <a:p>
            <a:pPr>
              <a:defRPr/>
            </a:pPr>
            <a:r>
              <a:rPr lang="en-US" altLang="en-US" kern="0" dirty="0" smtClean="0"/>
              <a:t>The </a:t>
            </a:r>
            <a:r>
              <a:rPr lang="en-US" altLang="en-US" kern="0" dirty="0" err="1" smtClean="0"/>
              <a:t>ifelse</a:t>
            </a:r>
            <a:r>
              <a:rPr lang="en-US" altLang="en-US" kern="0" dirty="0" smtClean="0"/>
              <a:t> function in R can be used to efficiently create the TRANS variable</a:t>
            </a:r>
          </a:p>
        </p:txBody>
      </p:sp>
    </p:spTree>
    <p:extLst>
      <p:ext uri="{BB962C8B-B14F-4D97-AF65-F5344CB8AC3E}">
        <p14:creationId xmlns:p14="http://schemas.microsoft.com/office/powerpoint/2010/main" val="24431643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768475" y="174625"/>
            <a:ext cx="6553200" cy="762000"/>
          </a:xfrm>
        </p:spPr>
        <p:txBody>
          <a:bodyPr/>
          <a:lstStyle/>
          <a:p>
            <a:r>
              <a:rPr lang="en-US" altLang="en-US" smtClean="0"/>
              <a:t>Create Time-Related Covariates</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4915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714EE6F-78A0-4069-95BB-76DA3E15CF0A}" type="slidenum">
              <a:rPr lang="en-US" altLang="en-US" sz="1000"/>
              <a:pPr>
                <a:spcBef>
                  <a:spcPct val="0"/>
                </a:spcBef>
                <a:buFontTx/>
                <a:buNone/>
              </a:pPr>
              <a:t>125</a:t>
            </a:fld>
            <a:endParaRPr lang="en-US" altLang="en-US" sz="1000"/>
          </a:p>
        </p:txBody>
      </p:sp>
      <p:sp>
        <p:nvSpPr>
          <p:cNvPr id="49158" name="Rectangle 5"/>
          <p:cNvSpPr>
            <a:spLocks noChangeArrowheads="1"/>
          </p:cNvSpPr>
          <p:nvPr/>
        </p:nvSpPr>
        <p:spPr bwMode="auto">
          <a:xfrm>
            <a:off x="842963" y="5478463"/>
            <a:ext cx="7362825" cy="58578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&lt;-gdpdata.univ$TIME-11</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&lt;0]&lt;-0</a:t>
            </a:r>
          </a:p>
        </p:txBody>
      </p:sp>
      <p:sp>
        <p:nvSpPr>
          <p:cNvPr id="7" name="Content Placeholder 6"/>
          <p:cNvSpPr txBox="1">
            <a:spLocks/>
          </p:cNvSpPr>
          <p:nvPr/>
        </p:nvSpPr>
        <p:spPr>
          <a:xfrm>
            <a:off x="677863" y="1220788"/>
            <a:ext cx="7772400" cy="4168775"/>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r>
              <a:rPr lang="en-US" altLang="en-US" kern="0" dirty="0" smtClean="0"/>
              <a:t>The </a:t>
            </a:r>
            <a:r>
              <a:rPr lang="en-US" altLang="en-US" kern="0" dirty="0" err="1" smtClean="0"/>
              <a:t>TIME-based</a:t>
            </a:r>
            <a:r>
              <a:rPr lang="en-US" altLang="en-US" kern="0" dirty="0" smtClean="0"/>
              <a:t> covariate for the recovery slope (RECOV) is a combination of dummy and continuous</a:t>
            </a:r>
          </a:p>
          <a:p>
            <a:pPr lvl="1">
              <a:defRPr/>
            </a:pPr>
            <a:r>
              <a:rPr lang="en-US" altLang="en-US" kern="0" dirty="0" smtClean="0"/>
              <a:t>Pre-transition coded as 0</a:t>
            </a:r>
          </a:p>
          <a:p>
            <a:pPr lvl="1">
              <a:defRPr/>
            </a:pPr>
            <a:r>
              <a:rPr lang="en-US" altLang="en-US" kern="0" dirty="0" smtClean="0"/>
              <a:t>Post-transition slope coded 0 to n-1 post transition observations</a:t>
            </a:r>
          </a:p>
          <a:p>
            <a:pPr>
              <a:defRPr/>
            </a:pPr>
            <a:r>
              <a:rPr lang="en-US" altLang="en-US" kern="0" dirty="0" smtClean="0"/>
              <a:t>In our example</a:t>
            </a:r>
          </a:p>
          <a:p>
            <a:pPr lvl="1">
              <a:defRPr/>
            </a:pPr>
            <a:r>
              <a:rPr lang="en-US" altLang="en-US" kern="0" dirty="0" smtClean="0"/>
              <a:t>TIME 0 to 10 (1997 to 2007) coded as 0 </a:t>
            </a:r>
          </a:p>
          <a:p>
            <a:pPr lvl="1">
              <a:defRPr/>
            </a:pPr>
            <a:r>
              <a:rPr lang="en-US" altLang="en-US" kern="0" dirty="0" smtClean="0"/>
              <a:t>TIME 11 to 14 (2008 to 2011) coded 0,1,2,3</a:t>
            </a:r>
          </a:p>
          <a:p>
            <a:pPr>
              <a:defRPr/>
            </a:pPr>
            <a:r>
              <a:rPr lang="en-US" altLang="en-US" kern="0" dirty="0" smtClean="0"/>
              <a:t>R code subtracts 11 from TIME (step1) and then changes negative numbers to 0 (step 2)</a:t>
            </a:r>
          </a:p>
        </p:txBody>
      </p:sp>
    </p:spTree>
    <p:extLst>
      <p:ext uri="{BB962C8B-B14F-4D97-AF65-F5344CB8AC3E}">
        <p14:creationId xmlns:p14="http://schemas.microsoft.com/office/powerpoint/2010/main" val="11054021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731963" y="198438"/>
            <a:ext cx="6553200" cy="762000"/>
          </a:xfrm>
        </p:spPr>
        <p:txBody>
          <a:bodyPr/>
          <a:lstStyle/>
          <a:p>
            <a:r>
              <a:rPr lang="en-US" altLang="en-US" smtClean="0"/>
              <a:t>Create Time-Related Covariates</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126</a:t>
            </a:fld>
            <a:endParaRPr lang="en-US" altLang="en-US" sz="1000"/>
          </a:p>
        </p:txBody>
      </p:sp>
      <p:sp>
        <p:nvSpPr>
          <p:cNvPr id="50182" name="Rectangle 5"/>
          <p:cNvSpPr>
            <a:spLocks noChangeArrowheads="1"/>
          </p:cNvSpPr>
          <p:nvPr/>
        </p:nvSpPr>
        <p:spPr bwMode="auto">
          <a:xfrm>
            <a:off x="942975" y="1436687"/>
            <a:ext cx="7362825"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a:latin typeface="Courier New" pitchFamily="49" charset="0"/>
                <a:cs typeface="Courier New" pitchFamily="49" charset="0"/>
              </a:rPr>
              <a:t>&gt; gdpdata.univ[1:15,c("state","TIME","TRANS","RECOV")]</a:t>
            </a:r>
          </a:p>
          <a:p>
            <a:pPr>
              <a:spcBef>
                <a:spcPct val="0"/>
              </a:spcBef>
              <a:buFontTx/>
              <a:buNone/>
            </a:pPr>
            <a:r>
              <a:rPr lang="en-US" altLang="en-US" sz="1600">
                <a:latin typeface="Courier New" pitchFamily="49" charset="0"/>
                <a:cs typeface="Courier New" pitchFamily="49" charset="0"/>
              </a:rPr>
              <a:t>       state TIME TRANS RECOV</a:t>
            </a:r>
          </a:p>
          <a:p>
            <a:pPr>
              <a:spcBef>
                <a:spcPct val="0"/>
              </a:spcBef>
              <a:buFontTx/>
              <a:buNone/>
            </a:pPr>
            <a:r>
              <a:rPr lang="en-US" altLang="en-US" sz="1600">
                <a:latin typeface="Courier New" pitchFamily="49" charset="0"/>
                <a:cs typeface="Courier New" pitchFamily="49" charset="0"/>
              </a:rPr>
              <a:t>1    Alabama    0     0     0</a:t>
            </a:r>
          </a:p>
          <a:p>
            <a:pPr>
              <a:spcBef>
                <a:spcPct val="0"/>
              </a:spcBef>
              <a:buFontTx/>
              <a:buNone/>
            </a:pPr>
            <a:r>
              <a:rPr lang="en-US" altLang="en-US" sz="1600">
                <a:latin typeface="Courier New" pitchFamily="49" charset="0"/>
                <a:cs typeface="Courier New" pitchFamily="49" charset="0"/>
              </a:rPr>
              <a:t>1.1  Alabama    1     0     0</a:t>
            </a:r>
          </a:p>
          <a:p>
            <a:pPr>
              <a:spcBef>
                <a:spcPct val="0"/>
              </a:spcBef>
              <a:buFontTx/>
              <a:buNone/>
            </a:pPr>
            <a:r>
              <a:rPr lang="en-US" altLang="en-US" sz="1600">
                <a:latin typeface="Courier New" pitchFamily="49" charset="0"/>
                <a:cs typeface="Courier New" pitchFamily="49" charset="0"/>
              </a:rPr>
              <a:t>1.2  Alabama    2     0     0</a:t>
            </a:r>
          </a:p>
          <a:p>
            <a:pPr>
              <a:spcBef>
                <a:spcPct val="0"/>
              </a:spcBef>
              <a:buFontTx/>
              <a:buNone/>
            </a:pPr>
            <a:r>
              <a:rPr lang="en-US" altLang="en-US" sz="1600">
                <a:latin typeface="Courier New" pitchFamily="49" charset="0"/>
                <a:cs typeface="Courier New" pitchFamily="49" charset="0"/>
              </a:rPr>
              <a:t>1.3  Alabama    3     0     0</a:t>
            </a:r>
          </a:p>
          <a:p>
            <a:pPr>
              <a:spcBef>
                <a:spcPct val="0"/>
              </a:spcBef>
              <a:buFontTx/>
              <a:buNone/>
            </a:pPr>
            <a:r>
              <a:rPr lang="en-US" altLang="en-US" sz="1600">
                <a:latin typeface="Courier New" pitchFamily="49" charset="0"/>
                <a:cs typeface="Courier New" pitchFamily="49" charset="0"/>
              </a:rPr>
              <a:t>1.4  Alabama    4     0     0</a:t>
            </a:r>
          </a:p>
          <a:p>
            <a:pPr>
              <a:spcBef>
                <a:spcPct val="0"/>
              </a:spcBef>
              <a:buFontTx/>
              <a:buNone/>
            </a:pPr>
            <a:r>
              <a:rPr lang="en-US" altLang="en-US" sz="1600">
                <a:latin typeface="Courier New" pitchFamily="49" charset="0"/>
                <a:cs typeface="Courier New" pitchFamily="49" charset="0"/>
              </a:rPr>
              <a:t>1.5  Alabama    5     0     0</a:t>
            </a:r>
          </a:p>
          <a:p>
            <a:pPr>
              <a:spcBef>
                <a:spcPct val="0"/>
              </a:spcBef>
              <a:buFontTx/>
              <a:buNone/>
            </a:pPr>
            <a:r>
              <a:rPr lang="en-US" altLang="en-US" sz="1600">
                <a:latin typeface="Courier New" pitchFamily="49" charset="0"/>
                <a:cs typeface="Courier New" pitchFamily="49" charset="0"/>
              </a:rPr>
              <a:t>1.6  Alabama    6     0     0</a:t>
            </a:r>
          </a:p>
          <a:p>
            <a:pPr>
              <a:spcBef>
                <a:spcPct val="0"/>
              </a:spcBef>
              <a:buFontTx/>
              <a:buNone/>
            </a:pPr>
            <a:r>
              <a:rPr lang="en-US" altLang="en-US" sz="1600">
                <a:latin typeface="Courier New" pitchFamily="49" charset="0"/>
                <a:cs typeface="Courier New" pitchFamily="49" charset="0"/>
              </a:rPr>
              <a:t>1.7  Alabama    7     0     0</a:t>
            </a:r>
          </a:p>
          <a:p>
            <a:pPr>
              <a:spcBef>
                <a:spcPct val="0"/>
              </a:spcBef>
              <a:buFontTx/>
              <a:buNone/>
            </a:pPr>
            <a:r>
              <a:rPr lang="en-US" altLang="en-US" sz="1600">
                <a:latin typeface="Courier New" pitchFamily="49" charset="0"/>
                <a:cs typeface="Courier New" pitchFamily="49" charset="0"/>
              </a:rPr>
              <a:t>1.8  Alabama    8     0     0</a:t>
            </a:r>
          </a:p>
          <a:p>
            <a:pPr>
              <a:spcBef>
                <a:spcPct val="0"/>
              </a:spcBef>
              <a:buFontTx/>
              <a:buNone/>
            </a:pPr>
            <a:r>
              <a:rPr lang="en-US" altLang="en-US" sz="1600">
                <a:latin typeface="Courier New" pitchFamily="49" charset="0"/>
                <a:cs typeface="Courier New" pitchFamily="49" charset="0"/>
              </a:rPr>
              <a:t>1.9  Alabama    9     0     0</a:t>
            </a:r>
          </a:p>
          <a:p>
            <a:pPr>
              <a:spcBef>
                <a:spcPct val="0"/>
              </a:spcBef>
              <a:buFontTx/>
              <a:buNone/>
            </a:pPr>
            <a:r>
              <a:rPr lang="en-US" altLang="en-US" sz="1600">
                <a:latin typeface="Courier New" pitchFamily="49" charset="0"/>
                <a:cs typeface="Courier New" pitchFamily="49" charset="0"/>
              </a:rPr>
              <a:t>1.10 Alabama   10     0     0</a:t>
            </a:r>
          </a:p>
          <a:p>
            <a:pPr>
              <a:spcBef>
                <a:spcPct val="0"/>
              </a:spcBef>
              <a:buFontTx/>
              <a:buNone/>
            </a:pPr>
            <a:r>
              <a:rPr lang="en-US" altLang="en-US" sz="1600">
                <a:latin typeface="Courier New" pitchFamily="49" charset="0"/>
                <a:cs typeface="Courier New" pitchFamily="49" charset="0"/>
              </a:rPr>
              <a:t>1.11 Alabama   11     1     0</a:t>
            </a:r>
          </a:p>
          <a:p>
            <a:pPr>
              <a:spcBef>
                <a:spcPct val="0"/>
              </a:spcBef>
              <a:buFontTx/>
              <a:buNone/>
            </a:pPr>
            <a:r>
              <a:rPr lang="en-US" altLang="en-US" sz="1600">
                <a:latin typeface="Courier New" pitchFamily="49" charset="0"/>
                <a:cs typeface="Courier New" pitchFamily="49" charset="0"/>
              </a:rPr>
              <a:t>1.12 Alabama   12     1     1</a:t>
            </a:r>
          </a:p>
          <a:p>
            <a:pPr>
              <a:spcBef>
                <a:spcPct val="0"/>
              </a:spcBef>
              <a:buFontTx/>
              <a:buNone/>
            </a:pPr>
            <a:r>
              <a:rPr lang="en-US" altLang="en-US" sz="1600">
                <a:latin typeface="Courier New" pitchFamily="49" charset="0"/>
                <a:cs typeface="Courier New" pitchFamily="49" charset="0"/>
              </a:rPr>
              <a:t>1.13 Alabama   13     1     2</a:t>
            </a:r>
          </a:p>
          <a:p>
            <a:pPr>
              <a:spcBef>
                <a:spcPct val="0"/>
              </a:spcBef>
              <a:buFontTx/>
              <a:buNone/>
            </a:pPr>
            <a:r>
              <a:rPr lang="en-US" altLang="en-US" sz="1600">
                <a:latin typeface="Courier New" pitchFamily="49" charset="0"/>
                <a:cs typeface="Courier New" pitchFamily="49" charset="0"/>
              </a:rPr>
              <a:t>1.14 Alabama   14     1     3</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10877800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Step 1:  ICC estimate</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632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0F41C9D-3F18-4B31-B3EE-37A9EB93B1F2}" type="slidenum">
              <a:rPr lang="en-US" altLang="en-US" sz="1000"/>
              <a:pPr>
                <a:spcBef>
                  <a:spcPct val="0"/>
                </a:spcBef>
                <a:buFontTx/>
                <a:buNone/>
              </a:pPr>
              <a:t>127</a:t>
            </a:fld>
            <a:endParaRPr lang="en-US" altLang="en-US" sz="1000"/>
          </a:p>
        </p:txBody>
      </p:sp>
      <p:sp>
        <p:nvSpPr>
          <p:cNvPr id="56326" name="Rectangle 5"/>
          <p:cNvSpPr>
            <a:spLocks noChangeArrowheads="1"/>
          </p:cNvSpPr>
          <p:nvPr/>
        </p:nvSpPr>
        <p:spPr bwMode="auto">
          <a:xfrm>
            <a:off x="842963" y="3095625"/>
            <a:ext cx="7362825" cy="280076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null.mod&lt;-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(gdp1k~1,random=~1|state,gdpdata.univ,</a:t>
            </a:r>
            <a:r>
              <a:rPr lang="en-US" altLang="en-US" sz="1600" b="1" dirty="0">
                <a:latin typeface="Courier New" pitchFamily="49" charset="0"/>
              </a:rPr>
              <a:t> </a:t>
            </a:r>
            <a:r>
              <a:rPr lang="en-US" altLang="en-US" sz="1600" dirty="0">
                <a:latin typeface="Courier New" pitchFamily="49" charset="0"/>
              </a:rPr>
              <a:t>control=list(opt="</a:t>
            </a:r>
            <a:r>
              <a:rPr lang="en-US" altLang="en-US" sz="1600" dirty="0" err="1">
                <a:latin typeface="Courier New" pitchFamily="49" charset="0"/>
              </a:rPr>
              <a:t>optim</a:t>
            </a:r>
            <a:r>
              <a:rPr lang="en-US" altLang="en-US" sz="1600" dirty="0">
                <a:latin typeface="Courier New" pitchFamily="49" charset="0"/>
              </a:rPr>
              <a:t>")</a:t>
            </a:r>
            <a:r>
              <a:rPr lang="en-US" altLang="en-US" sz="1600" dirty="0">
                <a:latin typeface="Courier New" pitchFamily="49" charset="0"/>
                <a:cs typeface="Courier New" pitchFamily="49" charset="0"/>
              </a:rPr>
              <a:t>)</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VarCorr</a:t>
            </a:r>
            <a:r>
              <a:rPr lang="en-US" altLang="en-US" sz="1600" dirty="0">
                <a:latin typeface="Courier New" pitchFamily="49" charset="0"/>
                <a:cs typeface="Courier New" pitchFamily="49" charset="0"/>
              </a:rPr>
              <a:t>(null.mod)</a:t>
            </a:r>
          </a:p>
          <a:p>
            <a:pPr>
              <a:spcBef>
                <a:spcPct val="0"/>
              </a:spcBef>
              <a:buFontTx/>
              <a:buNone/>
            </a:pPr>
            <a:r>
              <a:rPr lang="en-US" altLang="en-US" sz="1600" dirty="0">
                <a:latin typeface="Courier New" pitchFamily="49" charset="0"/>
                <a:cs typeface="Courier New" pitchFamily="49" charset="0"/>
              </a:rPr>
              <a:t>state = </a:t>
            </a:r>
            <a:r>
              <a:rPr lang="en-US" altLang="en-US" sz="1600" dirty="0" err="1">
                <a:latin typeface="Courier New" pitchFamily="49" charset="0"/>
                <a:cs typeface="Courier New" pitchFamily="49" charset="0"/>
              </a:rPr>
              <a:t>pdLogChol</a:t>
            </a:r>
            <a:r>
              <a:rPr lang="en-US" altLang="en-US" sz="1600" dirty="0">
                <a:latin typeface="Courier New" pitchFamily="49" charset="0"/>
                <a:cs typeface="Courier New" pitchFamily="49" charset="0"/>
              </a:rPr>
              <a:t>(1) </a:t>
            </a:r>
          </a:p>
          <a:p>
            <a:pPr>
              <a:spcBef>
                <a:spcPct val="0"/>
              </a:spcBef>
              <a:buFontTx/>
              <a:buNone/>
            </a:pPr>
            <a:r>
              <a:rPr lang="en-US" altLang="en-US" sz="1600" dirty="0">
                <a:latin typeface="Courier New" pitchFamily="49" charset="0"/>
                <a:cs typeface="Courier New" pitchFamily="49" charset="0"/>
              </a:rPr>
              <a:t>            Variance  </a:t>
            </a:r>
            <a:r>
              <a:rPr lang="en-US" altLang="en-US" sz="1600" dirty="0" err="1">
                <a:latin typeface="Courier New" pitchFamily="49" charset="0"/>
                <a:cs typeface="Courier New" pitchFamily="49" charset="0"/>
              </a:rPr>
              <a:t>StdDev</a:t>
            </a:r>
            <a:r>
              <a:rPr lang="en-US" altLang="en-US" sz="1600" dirty="0">
                <a:latin typeface="Courier New" pitchFamily="49" charset="0"/>
                <a:cs typeface="Courier New" pitchFamily="49" charset="0"/>
              </a:rPr>
              <a:t>   </a:t>
            </a:r>
          </a:p>
          <a:p>
            <a:pPr>
              <a:spcBef>
                <a:spcPct val="0"/>
              </a:spcBef>
              <a:buFontTx/>
              <a:buNone/>
            </a:pPr>
            <a:r>
              <a:rPr lang="en-US" altLang="en-US" sz="1600" dirty="0">
                <a:latin typeface="Courier New" pitchFamily="49" charset="0"/>
                <a:cs typeface="Courier New" pitchFamily="49" charset="0"/>
              </a:rPr>
              <a:t>(Intercept) 76969.042 277.43295</a:t>
            </a:r>
          </a:p>
          <a:p>
            <a:pPr>
              <a:spcBef>
                <a:spcPct val="0"/>
              </a:spcBef>
              <a:buFontTx/>
              <a:buNone/>
            </a:pPr>
            <a:r>
              <a:rPr lang="en-US" altLang="en-US" sz="1600" dirty="0">
                <a:latin typeface="Courier New" pitchFamily="49" charset="0"/>
                <a:cs typeface="Courier New" pitchFamily="49" charset="0"/>
              </a:rPr>
              <a:t>Residual     5140.942  71.70036</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76969.042/(76969.042+5140.942)</a:t>
            </a:r>
          </a:p>
          <a:p>
            <a:pPr>
              <a:spcBef>
                <a:spcPct val="0"/>
              </a:spcBef>
              <a:buFontTx/>
              <a:buNone/>
            </a:pPr>
            <a:r>
              <a:rPr lang="en-US" altLang="en-US" sz="1600" dirty="0">
                <a:latin typeface="Courier New" pitchFamily="49" charset="0"/>
                <a:cs typeface="Courier New" pitchFamily="49" charset="0"/>
              </a:rPr>
              <a:t>[1] 0.9373896</a:t>
            </a:r>
            <a:endParaRPr lang="en-US" altLang="en-US" sz="1600" dirty="0">
              <a:latin typeface="Courier New" pitchFamily="49" charset="0"/>
              <a:cs typeface="Times New Roman" pitchFamily="18" charset="0"/>
            </a:endParaRPr>
          </a:p>
        </p:txBody>
      </p:sp>
      <p:sp>
        <p:nvSpPr>
          <p:cNvPr id="7" name="Rectangle 3"/>
          <p:cNvSpPr txBox="1">
            <a:spLocks noChangeArrowheads="1"/>
          </p:cNvSpPr>
          <p:nvPr/>
        </p:nvSpPr>
        <p:spPr>
          <a:xfrm>
            <a:off x="677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lnSpc>
                <a:spcPct val="90000"/>
              </a:lnSpc>
              <a:defRPr/>
            </a:pPr>
            <a:r>
              <a:rPr lang="en-US" altLang="en-US" kern="0" dirty="0" smtClean="0">
                <a:cs typeface="Times New Roman" pitchFamily="18" charset="0"/>
              </a:rPr>
              <a:t>ICC values are important to estimate</a:t>
            </a:r>
            <a:endParaRPr lang="en-US" altLang="en-US" sz="2000" b="1" kern="0" dirty="0" smtClean="0">
              <a:latin typeface="Courier New" pitchFamily="49" charset="0"/>
              <a:cs typeface="Times New Roman" pitchFamily="18" charset="0"/>
            </a:endParaRPr>
          </a:p>
          <a:p>
            <a:pPr>
              <a:lnSpc>
                <a:spcPct val="90000"/>
              </a:lnSpc>
              <a:defRPr/>
            </a:pPr>
            <a:r>
              <a:rPr lang="en-US" altLang="en-US" kern="0" dirty="0" smtClean="0">
                <a:cs typeface="Times New Roman" pitchFamily="18" charset="0"/>
              </a:rPr>
              <a:t>In this example, the ICC value is extremely high (0.94) working against finding discontinuous effects</a:t>
            </a:r>
          </a:p>
          <a:p>
            <a:pPr lvl="1">
              <a:lnSpc>
                <a:spcPct val="90000"/>
              </a:lnSpc>
              <a:defRPr/>
            </a:pPr>
            <a:r>
              <a:rPr lang="en-US" altLang="en-US" sz="2000" kern="0" dirty="0" smtClean="0">
                <a:cs typeface="Times New Roman" pitchFamily="18" charset="0"/>
              </a:rPr>
              <a:t>Large differences across States</a:t>
            </a:r>
          </a:p>
          <a:p>
            <a:pPr lvl="1">
              <a:lnSpc>
                <a:spcPct val="90000"/>
              </a:lnSpc>
              <a:defRPr/>
            </a:pPr>
            <a:r>
              <a:rPr lang="en-US" altLang="en-US" sz="2000" kern="0" dirty="0" smtClean="0">
                <a:cs typeface="Times New Roman" pitchFamily="18" charset="0"/>
              </a:rPr>
              <a:t>Low within-State variability</a:t>
            </a:r>
          </a:p>
        </p:txBody>
      </p:sp>
    </p:spTree>
    <p:extLst>
      <p:ext uri="{BB962C8B-B14F-4D97-AF65-F5344CB8AC3E}">
        <p14:creationId xmlns:p14="http://schemas.microsoft.com/office/powerpoint/2010/main" val="27189350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573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744DB1E-BA03-4E1D-9211-D60A6DC1874D}" type="slidenum">
              <a:rPr lang="en-US" altLang="en-US" sz="1000"/>
              <a:pPr>
                <a:spcBef>
                  <a:spcPct val="0"/>
                </a:spcBef>
                <a:buFontTx/>
                <a:buNone/>
              </a:pPr>
              <a:t>128</a:t>
            </a:fld>
            <a:endParaRPr lang="en-US" altLang="en-US" sz="1000"/>
          </a:p>
        </p:txBody>
      </p:sp>
      <p:sp>
        <p:nvSpPr>
          <p:cNvPr id="57349" name="Rectangle 2"/>
          <p:cNvSpPr>
            <a:spLocks noGrp="1" noChangeArrowheads="1"/>
          </p:cNvSpPr>
          <p:nvPr>
            <p:ph type="title"/>
          </p:nvPr>
        </p:nvSpPr>
        <p:spPr/>
        <p:txBody>
          <a:bodyPr/>
          <a:lstStyle/>
          <a:p>
            <a:r>
              <a:rPr lang="en-US" altLang="en-US" smtClean="0"/>
              <a:t>Step 2 in Modeling</a:t>
            </a:r>
          </a:p>
        </p:txBody>
      </p:sp>
      <p:sp>
        <p:nvSpPr>
          <p:cNvPr id="5735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In one block examine fixed effects associated with</a:t>
            </a:r>
          </a:p>
          <a:p>
            <a:pPr lvl="1">
              <a:lnSpc>
                <a:spcPct val="90000"/>
              </a:lnSpc>
            </a:pPr>
            <a:r>
              <a:rPr lang="en-US" altLang="en-US" smtClean="0">
                <a:cs typeface="Times New Roman" pitchFamily="18" charset="0"/>
              </a:rPr>
              <a:t>TIME</a:t>
            </a:r>
          </a:p>
          <a:p>
            <a:pPr lvl="1">
              <a:lnSpc>
                <a:spcPct val="90000"/>
              </a:lnSpc>
            </a:pPr>
            <a:r>
              <a:rPr lang="en-US" altLang="en-US" smtClean="0">
                <a:cs typeface="Times New Roman" pitchFamily="18" charset="0"/>
              </a:rPr>
              <a:t>TRANS</a:t>
            </a:r>
          </a:p>
          <a:p>
            <a:pPr lvl="1">
              <a:lnSpc>
                <a:spcPct val="90000"/>
              </a:lnSpc>
            </a:pPr>
            <a:r>
              <a:rPr lang="en-US" altLang="en-US" smtClean="0">
                <a:cs typeface="Times New Roman" pitchFamily="18" charset="0"/>
              </a:rPr>
              <a:t>RECOV</a:t>
            </a:r>
          </a:p>
          <a:p>
            <a:pPr>
              <a:lnSpc>
                <a:spcPct val="90000"/>
              </a:lnSpc>
            </a:pPr>
            <a:r>
              <a:rPr lang="en-US" altLang="en-US" smtClean="0">
                <a:cs typeface="Times New Roman" pitchFamily="18" charset="0"/>
              </a:rPr>
              <a:t>Only TIME is significant (but we will continue to examine data)</a:t>
            </a:r>
          </a:p>
          <a:p>
            <a:pPr lvl="1">
              <a:lnSpc>
                <a:spcPct val="90000"/>
              </a:lnSpc>
            </a:pPr>
            <a:endParaRPr lang="en-US" altLang="en-US" sz="2000" smtClean="0">
              <a:latin typeface="Courier New" pitchFamily="49" charset="0"/>
              <a:cs typeface="Times New Roman" pitchFamily="18" charset="0"/>
            </a:endParaRPr>
          </a:p>
        </p:txBody>
      </p:sp>
      <p:sp>
        <p:nvSpPr>
          <p:cNvPr id="57351" name="Text Box 4"/>
          <p:cNvSpPr txBox="1">
            <a:spLocks noChangeArrowheads="1"/>
          </p:cNvSpPr>
          <p:nvPr/>
        </p:nvSpPr>
        <p:spPr bwMode="auto">
          <a:xfrm>
            <a:off x="842963" y="3429000"/>
            <a:ext cx="7399337" cy="25844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27556289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129</a:t>
            </a:fld>
            <a:endParaRPr lang="en-US" altLang="en-US" sz="1000"/>
          </a:p>
        </p:txBody>
      </p:sp>
      <p:sp>
        <p:nvSpPr>
          <p:cNvPr id="58373" name="Rectangle 2"/>
          <p:cNvSpPr>
            <a:spLocks noGrp="1" noChangeArrowheads="1"/>
          </p:cNvSpPr>
          <p:nvPr>
            <p:ph type="title"/>
          </p:nvPr>
        </p:nvSpPr>
        <p:spPr/>
        <p:txBody>
          <a:bodyPr/>
          <a:lstStyle/>
          <a:p>
            <a:r>
              <a:rPr lang="en-US" altLang="en-US" smtClean="0"/>
              <a:t>Interpreting Step 2</a:t>
            </a:r>
          </a:p>
        </p:txBody>
      </p:sp>
      <p:sp>
        <p:nvSpPr>
          <p:cNvPr id="58374" name="Rectangle 3"/>
          <p:cNvSpPr>
            <a:spLocks noGrp="1" noChangeArrowheads="1"/>
          </p:cNvSpPr>
          <p:nvPr>
            <p:ph type="body" idx="1"/>
          </p:nvPr>
        </p:nvSpPr>
        <p:spPr/>
        <p:txBody>
          <a:bodyPr/>
          <a:lstStyle/>
          <a:p>
            <a:pPr>
              <a:lnSpc>
                <a:spcPct val="90000"/>
              </a:lnSpc>
            </a:pPr>
            <a:r>
              <a:rPr lang="en-US" altLang="en-US" sz="2000" smtClean="0"/>
              <a:t>In 1997 (TIME 0), the average level of GDP across the 51 States was 158794 (158.794*1000) </a:t>
            </a:r>
          </a:p>
          <a:p>
            <a:pPr>
              <a:lnSpc>
                <a:spcPct val="90000"/>
              </a:lnSpc>
            </a:pPr>
            <a:r>
              <a:rPr lang="en-US" altLang="en-US" sz="2000" smtClean="0"/>
              <a:t>GDP increased by 10867.129 each year</a:t>
            </a:r>
          </a:p>
          <a:p>
            <a:pPr>
              <a:lnSpc>
                <a:spcPct val="90000"/>
              </a:lnSpc>
            </a:pPr>
            <a:r>
              <a:rPr lang="en-US" altLang="en-US" sz="2000" smtClean="0"/>
              <a:t>GDP dropped by 5498.661 in 2008 </a:t>
            </a:r>
            <a:r>
              <a:rPr lang="en-US" altLang="en-US" sz="2000" i="1" smtClean="0"/>
              <a:t>(relative to expected increase)</a:t>
            </a:r>
          </a:p>
          <a:p>
            <a:pPr>
              <a:lnSpc>
                <a:spcPct val="90000"/>
              </a:lnSpc>
            </a:pPr>
            <a:r>
              <a:rPr lang="en-US" altLang="en-US" sz="2000" smtClean="0"/>
              <a:t>Recovery slope of -5091.427 indicates the recovery slope is weaker than the slope associated with the period before 2008 </a:t>
            </a:r>
            <a:r>
              <a:rPr lang="en-US" altLang="en-US" sz="2000" i="1" smtClean="0"/>
              <a:t>(but still positive)</a:t>
            </a:r>
            <a:endParaRPr lang="en-US" altLang="en-US" sz="2000" i="1" smtClean="0">
              <a:latin typeface="Courier New" pitchFamily="49" charset="0"/>
              <a:cs typeface="Times New Roman" pitchFamily="18" charset="0"/>
            </a:endParaRPr>
          </a:p>
        </p:txBody>
      </p:sp>
      <p:sp>
        <p:nvSpPr>
          <p:cNvPr id="58375" name="Text Box 4"/>
          <p:cNvSpPr txBox="1">
            <a:spLocks noChangeArrowheads="1"/>
          </p:cNvSpPr>
          <p:nvPr/>
        </p:nvSpPr>
        <p:spPr bwMode="auto">
          <a:xfrm>
            <a:off x="842963" y="3429000"/>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314113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13</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1926" name="Text Box 3"/>
          <p:cNvSpPr txBox="1">
            <a:spLocks noChangeArrowheads="1"/>
          </p:cNvSpPr>
          <p:nvPr/>
        </p:nvSpPr>
        <p:spPr bwMode="auto">
          <a:xfrm>
            <a:off x="995363" y="1798637"/>
            <a:ext cx="6939720" cy="1754326"/>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smtClean="0">
                <a:latin typeface="Courier New" panose="02070309020205020404" pitchFamily="49" charset="0"/>
              </a:rPr>
              <a:t>aov</a:t>
            </a:r>
            <a:r>
              <a:rPr lang="en-US" altLang="en-US" sz="1800" dirty="0" smtClean="0">
                <a:latin typeface="Courier New" panose="02070309020205020404" pitchFamily="49" charset="0"/>
              </a:rPr>
              <a:t>(</a:t>
            </a:r>
            <a:r>
              <a:rPr lang="en-US" altLang="en-US" sz="1800" dirty="0" err="1" smtClean="0">
                <a:latin typeface="Courier New" panose="02070309020205020404" pitchFamily="49" charset="0"/>
              </a:rPr>
              <a:t>LEAD~as.factor</a:t>
            </a:r>
            <a:r>
              <a:rPr lang="en-US" altLang="en-US" sz="1800" dirty="0" smtClean="0">
                <a:latin typeface="Courier New" panose="02070309020205020404" pitchFamily="49" charset="0"/>
              </a:rPr>
              <a:t>(GRP</a:t>
            </a:r>
            <a:r>
              <a:rPr lang="en-US" altLang="en-US" sz="1800" dirty="0">
                <a:latin typeface="Courier New" panose="02070309020205020404" pitchFamily="49" charset="0"/>
              </a:rPr>
              <a:t>),data=bh1996)</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a:t>
            </a:r>
            <a:r>
              <a:rPr lang="en-US" altLang="en-US" sz="1800" b="1" dirty="0" smtClean="0">
                <a:latin typeface="Courier New" panose="02070309020205020404" pitchFamily="49" charset="0"/>
              </a:rPr>
              <a:t>0.1270276</a:t>
            </a:r>
          </a:p>
          <a:p>
            <a:pPr>
              <a:spcBef>
                <a:spcPct val="0"/>
              </a:spcBef>
              <a:buFontTx/>
              <a:buNone/>
            </a:pPr>
            <a:endParaRPr lang="en-US" altLang="en-US" sz="1800" dirty="0" smtClean="0">
              <a:latin typeface="Courier New" panose="02070309020205020404" pitchFamily="49" charset="0"/>
            </a:endParaRPr>
          </a:p>
          <a:p>
            <a:pPr>
              <a:spcBef>
                <a:spcPct val="0"/>
              </a:spcBef>
              <a:buFontTx/>
              <a:buNone/>
            </a:pPr>
            <a:r>
              <a:rPr lang="en-US" altLang="en-US" sz="1800" dirty="0" smtClean="0">
                <a:latin typeface="Courier New" panose="02070309020205020404" pitchFamily="49" charset="0"/>
              </a:rPr>
              <a:t>&gt; with(bh1996,graph.ran.mean(</a:t>
            </a:r>
            <a:r>
              <a:rPr lang="en-US" altLang="en-US" sz="1800" dirty="0" err="1" smtClean="0">
                <a:latin typeface="Courier New" panose="02070309020205020404" pitchFamily="49" charset="0"/>
              </a:rPr>
              <a:t>LEAD,GRP,nreps</a:t>
            </a:r>
            <a:r>
              <a:rPr lang="en-US" altLang="en-US" sz="1800" dirty="0" smtClean="0">
                <a:latin typeface="Courier New" panose="02070309020205020404" pitchFamily="49" charset="0"/>
              </a:rPr>
              <a:t>=1000</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bootci</a:t>
            </a:r>
            <a:r>
              <a:rPr lang="en-US" altLang="en-US" sz="1800" dirty="0">
                <a:latin typeface="Courier New" panose="02070309020205020404" pitchFamily="49" charset="0"/>
              </a:rPr>
              <a:t>=TRUE))</a:t>
            </a:r>
          </a:p>
        </p:txBody>
      </p:sp>
      <p:sp>
        <p:nvSpPr>
          <p:cNvPr id="81927" name="Rectangle 4"/>
          <p:cNvSpPr>
            <a:spLocks noGrp="1" noChangeArrowheads="1"/>
          </p:cNvSpPr>
          <p:nvPr>
            <p:ph type="body" idx="1"/>
          </p:nvPr>
        </p:nvSpPr>
        <p:spPr>
          <a:xfrm>
            <a:off x="457200" y="1295400"/>
            <a:ext cx="8229600" cy="1219200"/>
          </a:xfrm>
        </p:spPr>
        <p:txBody>
          <a:bodyPr/>
          <a:lstStyle/>
          <a:p>
            <a:r>
              <a:rPr lang="en-US" altLang="en-US" dirty="0" smtClean="0"/>
              <a:t>Visualizing another ICC(1):  Leadership</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5995545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extLst>
              <p:ext uri="{D42A27DB-BD31-4B8C-83A1-F6EECF244321}">
                <p14:modId xmlns:p14="http://schemas.microsoft.com/office/powerpoint/2010/main" val="1268547870"/>
              </p:ext>
            </p:extLst>
          </p:nvPr>
        </p:nvGraphicFramePr>
        <p:xfrm>
          <a:off x="962025" y="762000"/>
          <a:ext cx="7243763" cy="5394325"/>
        </p:xfrm>
        <a:graphic>
          <a:graphicData uri="http://schemas.openxmlformats.org/presentationml/2006/ole">
            <mc:AlternateContent xmlns:mc="http://schemas.openxmlformats.org/markup-compatibility/2006">
              <mc:Choice xmlns:v="urn:schemas-microsoft-com:vml" Requires="v">
                <p:oleObj spid="_x0000_s29706" r:id="rId5" imgW="7242676" imgH="5389331" progId="Excel.Chart.8">
                  <p:embed/>
                </p:oleObj>
              </mc:Choice>
              <mc:Fallback>
                <p:oleObj r:id="rId5" imgW="7242676" imgH="5389331"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762000"/>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Rectangle 3"/>
          <p:cNvSpPr>
            <a:spLocks noGrp="1" noChangeArrowheads="1"/>
          </p:cNvSpPr>
          <p:nvPr>
            <p:ph type="title"/>
          </p:nvPr>
        </p:nvSpPr>
        <p:spPr>
          <a:xfrm>
            <a:off x="1731963" y="198438"/>
            <a:ext cx="6553200" cy="762000"/>
          </a:xfrm>
        </p:spPr>
        <p:txBody>
          <a:bodyPr/>
          <a:lstStyle/>
          <a:p>
            <a:r>
              <a:rPr lang="en-US" altLang="en-US" smtClean="0"/>
              <a:t>Create Time-Related Covariates</a:t>
            </a:r>
          </a:p>
        </p:txBody>
      </p:sp>
      <p:cxnSp>
        <p:nvCxnSpPr>
          <p:cNvPr id="59396" name="Straight Connector 3"/>
          <p:cNvCxnSpPr>
            <a:cxnSpLocks noChangeShapeType="1"/>
          </p:cNvCxnSpPr>
          <p:nvPr/>
        </p:nvCxnSpPr>
        <p:spPr bwMode="auto">
          <a:xfrm flipV="1">
            <a:off x="2941638" y="2270125"/>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3899694" y="4201318"/>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7" name="Right Arrow 6"/>
          <p:cNvSpPr/>
          <p:nvPr/>
        </p:nvSpPr>
        <p:spPr bwMode="auto">
          <a:xfrm rot="16200000">
            <a:off x="6795294" y="302498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8" name="Right Arrow 7"/>
          <p:cNvSpPr/>
          <p:nvPr/>
        </p:nvSpPr>
        <p:spPr bwMode="auto">
          <a:xfrm rot="10800000">
            <a:off x="6280150" y="2835275"/>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a:extLst/>
        </p:spPr>
        <p:txBody>
          <a:bodyPr/>
          <a:lstStyle/>
          <a:p>
            <a:pPr>
              <a:defRPr/>
            </a:pPr>
            <a:endParaRPr lang="en-US"/>
          </a:p>
        </p:txBody>
      </p:sp>
      <p:sp>
        <p:nvSpPr>
          <p:cNvPr id="2" name="TextBox 1"/>
          <p:cNvSpPr txBox="1"/>
          <p:nvPr/>
        </p:nvSpPr>
        <p:spPr>
          <a:xfrm>
            <a:off x="3773488" y="4506912"/>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6540500" y="3330575"/>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5980113" y="3249612"/>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Rectangle 2"/>
          <p:cNvSpPr/>
          <p:nvPr/>
        </p:nvSpPr>
        <p:spPr>
          <a:xfrm>
            <a:off x="3036888" y="4699000"/>
            <a:ext cx="2968625" cy="369887"/>
          </a:xfrm>
          <a:prstGeom prst="rect">
            <a:avLst/>
          </a:prstGeom>
        </p:spPr>
        <p:txBody>
          <a:bodyPr wrap="none">
            <a:spAutoFit/>
          </a:bodyPr>
          <a:lstStyle/>
          <a:p>
            <a:pPr eaLnBrk="1" hangingPunct="1">
              <a:defRPr/>
            </a:pPr>
            <a:r>
              <a:rPr lang="en-US" altLang="en-US" dirty="0">
                <a:latin typeface="+mn-lt"/>
              </a:rPr>
              <a:t>10867.129 yearly increase</a:t>
            </a:r>
            <a:endParaRPr lang="en-US" dirty="0">
              <a:latin typeface="+mn-lt"/>
            </a:endParaRPr>
          </a:p>
        </p:txBody>
      </p:sp>
      <p:sp>
        <p:nvSpPr>
          <p:cNvPr id="4" name="Rectangle 3"/>
          <p:cNvSpPr/>
          <p:nvPr/>
        </p:nvSpPr>
        <p:spPr>
          <a:xfrm>
            <a:off x="450850" y="5381625"/>
            <a:ext cx="1827213" cy="646112"/>
          </a:xfrm>
          <a:prstGeom prst="rect">
            <a:avLst/>
          </a:prstGeom>
        </p:spPr>
        <p:txBody>
          <a:bodyPr wrap="none">
            <a:spAutoFit/>
          </a:bodyPr>
          <a:lstStyle/>
          <a:p>
            <a:pPr eaLnBrk="1" hangingPunct="1">
              <a:defRPr/>
            </a:pPr>
            <a:r>
              <a:rPr lang="en-US" altLang="en-US" dirty="0">
                <a:latin typeface="+mn-lt"/>
              </a:rPr>
              <a:t>GDP  at Time 0</a:t>
            </a:r>
          </a:p>
          <a:p>
            <a:pPr eaLnBrk="1" hangingPunct="1">
              <a:defRPr/>
            </a:pPr>
            <a:r>
              <a:rPr lang="en-US" altLang="en-US" dirty="0">
                <a:latin typeface="+mn-lt"/>
              </a:rPr>
              <a:t> equals 158794 </a:t>
            </a:r>
            <a:endParaRPr lang="en-US" dirty="0">
              <a:latin typeface="+mn-lt"/>
            </a:endParaRPr>
          </a:p>
        </p:txBody>
      </p:sp>
      <p:sp>
        <p:nvSpPr>
          <p:cNvPr id="5" name="Rectangle 4"/>
          <p:cNvSpPr/>
          <p:nvPr/>
        </p:nvSpPr>
        <p:spPr>
          <a:xfrm>
            <a:off x="5160963" y="3873500"/>
            <a:ext cx="2032000" cy="369887"/>
          </a:xfrm>
          <a:prstGeom prst="rect">
            <a:avLst/>
          </a:prstGeom>
        </p:spPr>
        <p:txBody>
          <a:bodyPr wrap="none">
            <a:spAutoFit/>
          </a:bodyPr>
          <a:lstStyle/>
          <a:p>
            <a:pPr eaLnBrk="1" hangingPunct="1">
              <a:defRPr/>
            </a:pPr>
            <a:r>
              <a:rPr lang="en-US" altLang="en-US" dirty="0">
                <a:latin typeface="+mn-lt"/>
              </a:rPr>
              <a:t>Drop of 5498.661 </a:t>
            </a:r>
            <a:endParaRPr lang="en-US" dirty="0">
              <a:latin typeface="+mn-lt"/>
            </a:endParaRPr>
          </a:p>
        </p:txBody>
      </p:sp>
      <p:sp>
        <p:nvSpPr>
          <p:cNvPr id="11" name="Rectangle 10"/>
          <p:cNvSpPr/>
          <p:nvPr/>
        </p:nvSpPr>
        <p:spPr>
          <a:xfrm>
            <a:off x="5910263" y="1776412"/>
            <a:ext cx="2801937" cy="646113"/>
          </a:xfrm>
          <a:prstGeom prst="rect">
            <a:avLst/>
          </a:prstGeom>
        </p:spPr>
        <p:txBody>
          <a:bodyPr wrap="none">
            <a:spAutoFit/>
          </a:bodyPr>
          <a:lstStyle/>
          <a:p>
            <a:pPr eaLnBrk="1" hangingPunct="1">
              <a:defRPr/>
            </a:pPr>
            <a:r>
              <a:rPr lang="en-US" altLang="en-US" dirty="0">
                <a:latin typeface="+mn-lt"/>
              </a:rPr>
              <a:t>Recovery slope 5091.427</a:t>
            </a:r>
          </a:p>
          <a:p>
            <a:pPr eaLnBrk="1" hangingPunct="1">
              <a:defRPr/>
            </a:pPr>
            <a:r>
              <a:rPr lang="en-US" altLang="en-US" dirty="0">
                <a:latin typeface="+mn-lt"/>
              </a:rPr>
              <a:t>Less than original slope </a:t>
            </a:r>
            <a:endParaRPr lang="en-US" dirty="0">
              <a:latin typeface="+mn-lt"/>
            </a:endParaRPr>
          </a:p>
        </p:txBody>
      </p:sp>
      <p:sp>
        <p:nvSpPr>
          <p:cNvPr id="13" name="Footer Placeholder 12"/>
          <p:cNvSpPr>
            <a:spLocks noGrp="1"/>
          </p:cNvSpPr>
          <p:nvPr>
            <p:ph type="ftr" sz="quarter" idx="11"/>
          </p:nvPr>
        </p:nvSpPr>
        <p:spPr/>
        <p:txBody>
          <a:bodyPr/>
          <a:lstStyle/>
          <a:p>
            <a:pPr>
              <a:defRPr/>
            </a:pPr>
            <a:r>
              <a:rPr lang="en-US" smtClean="0"/>
              <a:t>Copyright Paul D. Bliese</a:t>
            </a:r>
            <a:endParaRPr lang="en-US"/>
          </a:p>
        </p:txBody>
      </p:sp>
      <p:sp>
        <p:nvSpPr>
          <p:cNvPr id="14" name="Slide Number Placeholder 13"/>
          <p:cNvSpPr>
            <a:spLocks noGrp="1"/>
          </p:cNvSpPr>
          <p:nvPr>
            <p:ph type="sldNum" sz="quarter" idx="12"/>
          </p:nvPr>
        </p:nvSpPr>
        <p:spPr/>
        <p:txBody>
          <a:bodyPr/>
          <a:lstStyle/>
          <a:p>
            <a:pPr>
              <a:defRPr/>
            </a:pPr>
            <a:fld id="{F47C902F-E146-4E0D-B065-520C146C0C24}" type="slidenum">
              <a:rPr lang="en-US" smtClean="0"/>
              <a:pPr>
                <a:defRPr/>
              </a:pPr>
              <a:t>130</a:t>
            </a:fld>
            <a:endParaRPr lang="en-US"/>
          </a:p>
        </p:txBody>
      </p:sp>
    </p:spTree>
    <p:extLst>
      <p:ext uri="{BB962C8B-B14F-4D97-AF65-F5344CB8AC3E}">
        <p14:creationId xmlns:p14="http://schemas.microsoft.com/office/powerpoint/2010/main" val="388090112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04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6DD96D9-F5EC-4426-AB5F-682482A9BACC}" type="slidenum">
              <a:rPr lang="en-US" altLang="en-US" sz="1000"/>
              <a:pPr>
                <a:spcBef>
                  <a:spcPct val="0"/>
                </a:spcBef>
                <a:buFontTx/>
                <a:buNone/>
              </a:pPr>
              <a:t>131</a:t>
            </a:fld>
            <a:endParaRPr lang="en-US" altLang="en-US" sz="1000"/>
          </a:p>
        </p:txBody>
      </p:sp>
      <p:sp>
        <p:nvSpPr>
          <p:cNvPr id="60421" name="Rectangle 2"/>
          <p:cNvSpPr>
            <a:spLocks noGrp="1" noChangeArrowheads="1"/>
          </p:cNvSpPr>
          <p:nvPr>
            <p:ph type="title"/>
          </p:nvPr>
        </p:nvSpPr>
        <p:spPr/>
        <p:txBody>
          <a:bodyPr/>
          <a:lstStyle/>
          <a:p>
            <a:r>
              <a:rPr lang="en-US" altLang="en-US" smtClean="0"/>
              <a:t>Step 3:  Modeling State Variability</a:t>
            </a:r>
          </a:p>
        </p:txBody>
      </p:sp>
      <p:sp>
        <p:nvSpPr>
          <p:cNvPr id="6042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Examine potential variability in time-based parameters</a:t>
            </a:r>
          </a:p>
          <a:p>
            <a:pPr lvl="1">
              <a:lnSpc>
                <a:spcPct val="90000"/>
              </a:lnSpc>
            </a:pPr>
            <a:r>
              <a:rPr lang="en-US" altLang="en-US" sz="2000" smtClean="0">
                <a:cs typeface="Times New Roman" pitchFamily="18" charset="0"/>
              </a:rPr>
              <a:t>Add random slopes one at a time and contrast models</a:t>
            </a:r>
          </a:p>
          <a:p>
            <a:pPr>
              <a:lnSpc>
                <a:spcPct val="90000"/>
              </a:lnSpc>
            </a:pPr>
            <a:r>
              <a:rPr lang="en-US" altLang="en-US" smtClean="0">
                <a:cs typeface="Times New Roman" pitchFamily="18" charset="0"/>
              </a:rPr>
              <a:t>Best fit for model with random slopes for TIME, TRANS and RECOV </a:t>
            </a:r>
          </a:p>
          <a:p>
            <a:pPr lvl="1">
              <a:lnSpc>
                <a:spcPct val="90000"/>
              </a:lnSpc>
            </a:pPr>
            <a:r>
              <a:rPr lang="en-US" altLang="en-US" sz="2000" smtClean="0">
                <a:cs typeface="Times New Roman" pitchFamily="18" charset="0"/>
              </a:rPr>
              <a:t>Suggests significant variability in all Time related parameters across States</a:t>
            </a:r>
          </a:p>
        </p:txBody>
      </p:sp>
      <p:sp>
        <p:nvSpPr>
          <p:cNvPr id="60423" name="Text Box 4"/>
          <p:cNvSpPr txBox="1">
            <a:spLocks noChangeArrowheads="1"/>
          </p:cNvSpPr>
          <p:nvPr/>
        </p:nvSpPr>
        <p:spPr bwMode="auto">
          <a:xfrm>
            <a:off x="288925" y="3505200"/>
            <a:ext cx="8529638" cy="2400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mod3.a&lt;-update(mod2,random=~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mod3.b&lt;-update(mod3.a,random=~</a:t>
            </a:r>
            <a:r>
              <a:rPr lang="en-US" altLang="en-US" sz="1800" dirty="0" err="1">
                <a:latin typeface="Courier New" pitchFamily="49" charset="0"/>
              </a:rPr>
              <a:t>TIME+TRANS|state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mod3.c&lt;-update(mod3.b,random=~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(mod2,mod3.a,mod3.b,mod3.c)</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mod2       1  6 8641.864 8669.671 -4314.932                         </a:t>
            </a:r>
          </a:p>
          <a:p>
            <a:pPr>
              <a:spcBef>
                <a:spcPct val="0"/>
              </a:spcBef>
              <a:buFontTx/>
              <a:buNone/>
            </a:pPr>
            <a:r>
              <a:rPr lang="en-US" altLang="en-US" sz="1600" dirty="0">
                <a:latin typeface="Courier New" pitchFamily="49" charset="0"/>
              </a:rPr>
              <a:t>mod3.a     2  8 6683.111 6720.189 -3333.556 1 vs 2 1962.7521  &lt;.0001</a:t>
            </a:r>
          </a:p>
          <a:p>
            <a:pPr>
              <a:spcBef>
                <a:spcPct val="0"/>
              </a:spcBef>
              <a:buFontTx/>
              <a:buNone/>
            </a:pPr>
            <a:r>
              <a:rPr lang="en-US" altLang="en-US" sz="1600" dirty="0">
                <a:latin typeface="Courier New" pitchFamily="49" charset="0"/>
              </a:rPr>
              <a:t>mod3.b     3 11 6540.190 6591.171 -3259.095 2 vs 3  148.9212  &lt;.0001</a:t>
            </a:r>
          </a:p>
          <a:p>
            <a:pPr>
              <a:spcBef>
                <a:spcPct val="0"/>
              </a:spcBef>
              <a:buFontTx/>
              <a:buNone/>
            </a:pPr>
            <a:r>
              <a:rPr lang="en-US" altLang="en-US" sz="1600" dirty="0">
                <a:latin typeface="Courier New" pitchFamily="49" charset="0"/>
              </a:rPr>
              <a:t>mod3.c     4 15 6379.728 6449.247 -3174.864 3 vs 4  168.4627  &lt;.0001</a:t>
            </a:r>
          </a:p>
        </p:txBody>
      </p:sp>
    </p:spTree>
    <p:extLst>
      <p:ext uri="{BB962C8B-B14F-4D97-AF65-F5344CB8AC3E}">
        <p14:creationId xmlns:p14="http://schemas.microsoft.com/office/powerpoint/2010/main" val="4666168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24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B8997AC-3EE1-4A6A-8CE3-E6299CAF530B}" type="slidenum">
              <a:rPr lang="en-US" altLang="en-US" sz="1000"/>
              <a:pPr>
                <a:spcBef>
                  <a:spcPct val="0"/>
                </a:spcBef>
                <a:buFontTx/>
                <a:buNone/>
              </a:pPr>
              <a:t>132</a:t>
            </a:fld>
            <a:endParaRPr lang="en-US" altLang="en-US" sz="1000"/>
          </a:p>
        </p:txBody>
      </p:sp>
      <p:sp>
        <p:nvSpPr>
          <p:cNvPr id="62469" name="Rectangle 2"/>
          <p:cNvSpPr>
            <a:spLocks noGrp="1" noChangeArrowheads="1"/>
          </p:cNvSpPr>
          <p:nvPr>
            <p:ph type="title"/>
          </p:nvPr>
        </p:nvSpPr>
        <p:spPr/>
        <p:txBody>
          <a:bodyPr/>
          <a:lstStyle/>
          <a:p>
            <a:r>
              <a:rPr lang="en-US" altLang="en-US" smtClean="0"/>
              <a:t>Step 3:  Modeling State Variability</a:t>
            </a:r>
          </a:p>
        </p:txBody>
      </p:sp>
      <p:sp>
        <p:nvSpPr>
          <p:cNvPr id="62470"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Contrast models with fixed slopes vs random slopes</a:t>
            </a:r>
          </a:p>
          <a:p>
            <a:pPr lvl="1">
              <a:lnSpc>
                <a:spcPct val="90000"/>
              </a:lnSpc>
            </a:pPr>
            <a:r>
              <a:rPr lang="en-US" altLang="en-US" sz="2000" smtClean="0">
                <a:cs typeface="Times New Roman" pitchFamily="18" charset="0"/>
              </a:rPr>
              <a:t>Both models convey that parameters are variable</a:t>
            </a:r>
          </a:p>
          <a:p>
            <a:pPr lvl="2">
              <a:lnSpc>
                <a:spcPct val="90000"/>
              </a:lnSpc>
            </a:pPr>
            <a:r>
              <a:rPr lang="en-US" altLang="en-US" sz="2000" smtClean="0">
                <a:cs typeface="Times New Roman" pitchFamily="18" charset="0"/>
              </a:rPr>
              <a:t>one through large SE’s</a:t>
            </a:r>
          </a:p>
          <a:p>
            <a:pPr lvl="2">
              <a:lnSpc>
                <a:spcPct val="90000"/>
              </a:lnSpc>
            </a:pPr>
            <a:r>
              <a:rPr lang="en-US" altLang="en-US" sz="2000" smtClean="0">
                <a:cs typeface="Times New Roman" pitchFamily="18" charset="0"/>
              </a:rPr>
              <a:t>one showing significant variability among States</a:t>
            </a:r>
          </a:p>
        </p:txBody>
      </p:sp>
      <p:sp>
        <p:nvSpPr>
          <p:cNvPr id="62471" name="Text Box 4"/>
          <p:cNvSpPr txBox="1">
            <a:spLocks noChangeArrowheads="1"/>
          </p:cNvSpPr>
          <p:nvPr/>
        </p:nvSpPr>
        <p:spPr bwMode="auto">
          <a:xfrm>
            <a:off x="914400" y="266065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
        <p:nvSpPr>
          <p:cNvPr id="62472" name="Text Box 4"/>
          <p:cNvSpPr txBox="1">
            <a:spLocks noChangeArrowheads="1"/>
          </p:cNvSpPr>
          <p:nvPr/>
        </p:nvSpPr>
        <p:spPr bwMode="auto">
          <a:xfrm>
            <a:off x="909638" y="4390900"/>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Tree>
    <p:extLst>
      <p:ext uri="{BB962C8B-B14F-4D97-AF65-F5344CB8AC3E}">
        <p14:creationId xmlns:p14="http://schemas.microsoft.com/office/powerpoint/2010/main" val="16703175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34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847E012-EDBA-4404-B9F2-A077DCA81D50}" type="slidenum">
              <a:rPr lang="en-US" altLang="en-US" sz="1000"/>
              <a:pPr>
                <a:spcBef>
                  <a:spcPct val="0"/>
                </a:spcBef>
                <a:buFontTx/>
                <a:buNone/>
              </a:pPr>
              <a:t>133</a:t>
            </a:fld>
            <a:endParaRPr lang="en-US" altLang="en-US" sz="1000"/>
          </a:p>
        </p:txBody>
      </p:sp>
      <p:sp>
        <p:nvSpPr>
          <p:cNvPr id="63493" name="Rectangle 2"/>
          <p:cNvSpPr>
            <a:spLocks noGrp="1" noChangeArrowheads="1"/>
          </p:cNvSpPr>
          <p:nvPr>
            <p:ph type="title"/>
          </p:nvPr>
        </p:nvSpPr>
        <p:spPr/>
        <p:txBody>
          <a:bodyPr/>
          <a:lstStyle/>
          <a:p>
            <a:r>
              <a:rPr lang="en-US" altLang="en-US" smtClean="0"/>
              <a:t>Step 4:  Testing for Autocorrelation</a:t>
            </a:r>
          </a:p>
        </p:txBody>
      </p:sp>
      <p:sp>
        <p:nvSpPr>
          <p:cNvPr id="63494" name="Rectangle 3"/>
          <p:cNvSpPr>
            <a:spLocks noGrp="1" noChangeArrowheads="1"/>
          </p:cNvSpPr>
          <p:nvPr>
            <p:ph type="body" idx="1"/>
          </p:nvPr>
        </p:nvSpPr>
        <p:spPr/>
        <p:txBody>
          <a:bodyPr/>
          <a:lstStyle/>
          <a:p>
            <a:r>
              <a:rPr lang="en-US" altLang="en-US" smtClean="0"/>
              <a:t>Up to now, models assume independent errors in the covariance structure of the data.</a:t>
            </a:r>
          </a:p>
          <a:p>
            <a:pPr lvl="1"/>
            <a:r>
              <a:rPr lang="en-US" altLang="en-US" smtClean="0"/>
              <a:t>No pattern to level-1 model residuals</a:t>
            </a:r>
          </a:p>
          <a:p>
            <a:r>
              <a:rPr lang="en-US" altLang="en-US" smtClean="0"/>
              <a:t>Assumption of independent errors is rarely supported when dealing with repeated measures over time. </a:t>
            </a:r>
          </a:p>
          <a:p>
            <a:r>
              <a:rPr lang="en-US" altLang="en-US" smtClean="0"/>
              <a:t>As Littell, Milliken, Stroup, and Wolfinger (1996) note, “measurements taken at adjacent times are typically more highly correlated than two measurements taken several time points apart” (p. 88). </a:t>
            </a:r>
            <a:endParaRPr lang="en-US" altLang="en-US" smtClean="0">
              <a:cs typeface="Times New Roman" pitchFamily="18" charset="0"/>
            </a:endParaRPr>
          </a:p>
          <a:p>
            <a:pPr>
              <a:lnSpc>
                <a:spcPct val="90000"/>
              </a:lnSpc>
            </a:pPr>
            <a:endParaRPr lang="en-US" altLang="en-US" smtClean="0">
              <a:cs typeface="Times New Roman" pitchFamily="18" charset="0"/>
            </a:endParaRPr>
          </a:p>
          <a:p>
            <a:pPr lvl="1">
              <a:lnSpc>
                <a:spcPct val="90000"/>
              </a:lnSpc>
              <a:buFontTx/>
              <a:buChar char="•"/>
            </a:pPr>
            <a:endParaRPr lang="en-US" altLang="en-US" sz="2800" smtClean="0">
              <a:cs typeface="Times New Roman" pitchFamily="18" charset="0"/>
            </a:endParaRPr>
          </a:p>
        </p:txBody>
      </p:sp>
    </p:spTree>
    <p:extLst>
      <p:ext uri="{BB962C8B-B14F-4D97-AF65-F5344CB8AC3E}">
        <p14:creationId xmlns:p14="http://schemas.microsoft.com/office/powerpoint/2010/main" val="18951108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45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670B9BC-B3A5-4BAD-8370-5AF1E6FCAC9A}" type="slidenum">
              <a:rPr lang="en-US" altLang="en-US" sz="1000"/>
              <a:pPr>
                <a:spcBef>
                  <a:spcPct val="0"/>
                </a:spcBef>
                <a:buFontTx/>
                <a:buNone/>
              </a:pPr>
              <a:t>134</a:t>
            </a:fld>
            <a:endParaRPr lang="en-US" altLang="en-US" sz="1000"/>
          </a:p>
        </p:txBody>
      </p:sp>
      <p:sp>
        <p:nvSpPr>
          <p:cNvPr id="64517" name="Rectangle 2"/>
          <p:cNvSpPr>
            <a:spLocks noGrp="1" noChangeArrowheads="1"/>
          </p:cNvSpPr>
          <p:nvPr>
            <p:ph type="title"/>
          </p:nvPr>
        </p:nvSpPr>
        <p:spPr/>
        <p:txBody>
          <a:bodyPr/>
          <a:lstStyle/>
          <a:p>
            <a:r>
              <a:rPr lang="en-US" altLang="en-US" smtClean="0"/>
              <a:t>Step 4:  Testing for Autocorrelation</a:t>
            </a:r>
          </a:p>
        </p:txBody>
      </p:sp>
      <p:sp>
        <p:nvSpPr>
          <p:cNvPr id="64518" name="Rectangle 3"/>
          <p:cNvSpPr>
            <a:spLocks noGrp="1" noChangeArrowheads="1"/>
          </p:cNvSpPr>
          <p:nvPr>
            <p:ph type="body" idx="1"/>
          </p:nvPr>
        </p:nvSpPr>
        <p:spPr/>
        <p:txBody>
          <a:bodyPr/>
          <a:lstStyle/>
          <a:p>
            <a:pPr>
              <a:lnSpc>
                <a:spcPct val="90000"/>
              </a:lnSpc>
            </a:pPr>
            <a:r>
              <a:rPr lang="en-US" altLang="en-US" smtClean="0"/>
              <a:t>The </a:t>
            </a:r>
            <a:r>
              <a:rPr lang="en-US" altLang="en-US" smtClean="0">
                <a:latin typeface="Courier New" pitchFamily="49" charset="0"/>
                <a:cs typeface="Courier New" pitchFamily="49" charset="0"/>
              </a:rPr>
              <a:t>correlation</a:t>
            </a:r>
            <a:r>
              <a:rPr lang="en-US" altLang="en-US" smtClean="0"/>
              <a:t> option in </a:t>
            </a:r>
            <a:r>
              <a:rPr lang="en-US" altLang="en-US" smtClean="0">
                <a:latin typeface="Courier New" pitchFamily="49" charset="0"/>
                <a:cs typeface="Courier New" pitchFamily="49" charset="0"/>
              </a:rPr>
              <a:t>lme</a:t>
            </a:r>
            <a:r>
              <a:rPr lang="en-US" altLang="en-US" smtClean="0"/>
              <a:t> specifies alternative within-group correlation structures.</a:t>
            </a:r>
          </a:p>
          <a:p>
            <a:pPr lvl="1">
              <a:lnSpc>
                <a:spcPct val="90000"/>
              </a:lnSpc>
            </a:pPr>
            <a:r>
              <a:rPr lang="en-US" altLang="en-US" smtClean="0"/>
              <a:t>A common structure is corAR1() or first-order autoregressive</a:t>
            </a:r>
          </a:p>
          <a:p>
            <a:pPr lvl="1">
              <a:lnSpc>
                <a:spcPct val="90000"/>
              </a:lnSpc>
            </a:pPr>
            <a:r>
              <a:rPr lang="en-US" altLang="en-US" smtClean="0"/>
              <a:t>Update </a:t>
            </a:r>
            <a:r>
              <a:rPr lang="en-US" altLang="en-US" smtClean="0">
                <a:latin typeface="Courier New" pitchFamily="49" charset="0"/>
                <a:cs typeface="Courier New" pitchFamily="49" charset="0"/>
              </a:rPr>
              <a:t>mod3.c</a:t>
            </a:r>
            <a:r>
              <a:rPr lang="en-US" altLang="en-US" smtClean="0"/>
              <a:t> and contrasting the -2 log likelihood values between the two models</a:t>
            </a:r>
          </a:p>
          <a:p>
            <a:pPr lvl="1">
              <a:lnSpc>
                <a:spcPct val="90000"/>
              </a:lnSpc>
            </a:pPr>
            <a:r>
              <a:rPr lang="en-US" altLang="en-US" smtClean="0"/>
              <a:t>Notice 1 df difference for the estimate of phi in </a:t>
            </a:r>
            <a:r>
              <a:rPr lang="en-US" altLang="en-US" smtClean="0">
                <a:latin typeface="Courier New" pitchFamily="49" charset="0"/>
                <a:cs typeface="Courier New" pitchFamily="49" charset="0"/>
              </a:rPr>
              <a:t>mod4</a:t>
            </a:r>
          </a:p>
          <a:p>
            <a:pPr lvl="1">
              <a:lnSpc>
                <a:spcPct val="90000"/>
              </a:lnSpc>
            </a:pPr>
            <a:endParaRPr lang="en-US" altLang="en-US" smtClean="0">
              <a:cs typeface="Times New Roman" pitchFamily="18" charset="0"/>
            </a:endParaRPr>
          </a:p>
          <a:p>
            <a:pPr lvl="1">
              <a:lnSpc>
                <a:spcPct val="90000"/>
              </a:lnSpc>
              <a:buFontTx/>
              <a:buChar char="•"/>
            </a:pPr>
            <a:endParaRPr lang="en-US" altLang="en-US" sz="2800" smtClean="0">
              <a:cs typeface="Times New Roman" pitchFamily="18" charset="0"/>
            </a:endParaRPr>
          </a:p>
        </p:txBody>
      </p:sp>
      <p:sp>
        <p:nvSpPr>
          <p:cNvPr id="64519" name="Text Box 4"/>
          <p:cNvSpPr txBox="1">
            <a:spLocks noChangeArrowheads="1"/>
          </p:cNvSpPr>
          <p:nvPr/>
        </p:nvSpPr>
        <p:spPr bwMode="auto">
          <a:xfrm>
            <a:off x="409575" y="4365625"/>
            <a:ext cx="8445500" cy="13239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mod4&lt;-update(mod3.c,correlation=corAR1(form=~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(mod3.c,mod4)</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mod3.c     1 15 6379.728 6449.247 -3174.864                        </a:t>
            </a:r>
          </a:p>
          <a:p>
            <a:pPr>
              <a:spcBef>
                <a:spcPct val="0"/>
              </a:spcBef>
              <a:buFontTx/>
              <a:buNone/>
            </a:pPr>
            <a:r>
              <a:rPr lang="en-US" altLang="en-US" sz="1600" dirty="0">
                <a:latin typeface="Courier New" pitchFamily="49" charset="0"/>
              </a:rPr>
              <a:t>mod4       2 16 6095.525 6169.679 -3031.762 1 vs 2 286.2027  &lt;.0001</a:t>
            </a:r>
          </a:p>
        </p:txBody>
      </p:sp>
    </p:spTree>
    <p:extLst>
      <p:ext uri="{BB962C8B-B14F-4D97-AF65-F5344CB8AC3E}">
        <p14:creationId xmlns:p14="http://schemas.microsoft.com/office/powerpoint/2010/main" val="341259850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55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FFE2E5B-701F-43B7-BD42-AA0C86D969E1}" type="slidenum">
              <a:rPr lang="en-US" altLang="en-US" sz="1000"/>
              <a:pPr>
                <a:spcBef>
                  <a:spcPct val="0"/>
                </a:spcBef>
                <a:buFontTx/>
                <a:buNone/>
              </a:pPr>
              <a:t>135</a:t>
            </a:fld>
            <a:endParaRPr lang="en-US" altLang="en-US" sz="1000"/>
          </a:p>
        </p:txBody>
      </p:sp>
      <p:sp>
        <p:nvSpPr>
          <p:cNvPr id="65541" name="Rectangle 2"/>
          <p:cNvSpPr>
            <a:spLocks noGrp="1" noChangeArrowheads="1"/>
          </p:cNvSpPr>
          <p:nvPr>
            <p:ph type="title"/>
          </p:nvPr>
        </p:nvSpPr>
        <p:spPr/>
        <p:txBody>
          <a:bodyPr/>
          <a:lstStyle/>
          <a:p>
            <a:r>
              <a:rPr lang="en-US" altLang="en-US" smtClean="0"/>
              <a:t>Step 4:  Testing for Autocorrelation</a:t>
            </a:r>
          </a:p>
        </p:txBody>
      </p:sp>
      <p:sp>
        <p:nvSpPr>
          <p:cNvPr id="65542" name="Text Box 4"/>
          <p:cNvSpPr txBox="1">
            <a:spLocks noChangeArrowheads="1"/>
          </p:cNvSpPr>
          <p:nvPr/>
        </p:nvSpPr>
        <p:spPr bwMode="auto">
          <a:xfrm>
            <a:off x="409575" y="1354991"/>
            <a:ext cx="8445500" cy="329320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summary(mod4)</a:t>
            </a:r>
          </a:p>
          <a:p>
            <a:pPr>
              <a:spcBef>
                <a:spcPct val="0"/>
              </a:spcBef>
              <a:buFontTx/>
              <a:buNone/>
            </a:pPr>
            <a:r>
              <a:rPr lang="en-US" altLang="en-US" sz="1600" dirty="0">
                <a:latin typeface="Courier New" pitchFamily="49" charset="0"/>
              </a:rPr>
              <a:t>Linear mixed-effects model fit by REML</a:t>
            </a:r>
          </a:p>
          <a:p>
            <a:pPr>
              <a:spcBef>
                <a:spcPct val="0"/>
              </a:spcBef>
              <a:buFontTx/>
              <a:buNone/>
            </a:pPr>
            <a:r>
              <a:rPr lang="en-US" altLang="en-US" sz="1600" dirty="0">
                <a:latin typeface="Courier New" pitchFamily="49" charset="0"/>
              </a:rPr>
              <a:t> Data: </a:t>
            </a:r>
            <a:r>
              <a:rPr lang="en-US" altLang="en-US" sz="1600" dirty="0" err="1">
                <a:latin typeface="Courier New" pitchFamily="49" charset="0"/>
              </a:rPr>
              <a:t>gdpdata.univ</a:t>
            </a:r>
            <a:r>
              <a:rPr lang="en-US" altLang="en-US" sz="1600" dirty="0">
                <a:latin typeface="Courier New" pitchFamily="49" charset="0"/>
              </a:rPr>
              <a:t> </a:t>
            </a:r>
          </a:p>
          <a:p>
            <a:pPr>
              <a:spcBef>
                <a:spcPct val="0"/>
              </a:spcBef>
              <a:buFontTx/>
              <a:buNone/>
            </a:pPr>
            <a:r>
              <a:rPr lang="en-US" altLang="en-US" sz="1600" dirty="0">
                <a:latin typeface="Courier New" pitchFamily="49" charset="0"/>
              </a:rPr>
              <a:t>       AIC      BIC    </a:t>
            </a:r>
            <a:r>
              <a:rPr lang="en-US" altLang="en-US" sz="1600" dirty="0" err="1">
                <a:latin typeface="Courier New" pitchFamily="49" charset="0"/>
              </a:rPr>
              <a:t>logLik</a:t>
            </a:r>
            <a:endParaRPr lang="en-US" altLang="en-US" sz="1600" dirty="0">
              <a:latin typeface="Courier New" pitchFamily="49" charset="0"/>
            </a:endParaRPr>
          </a:p>
          <a:p>
            <a:pPr>
              <a:spcBef>
                <a:spcPct val="0"/>
              </a:spcBef>
              <a:buFontTx/>
              <a:buNone/>
            </a:pPr>
            <a:r>
              <a:rPr lang="en-US" altLang="en-US" sz="1600" dirty="0">
                <a:latin typeface="Courier New" pitchFamily="49" charset="0"/>
              </a:rPr>
              <a:t>  6095.525 6169.679 -3031.762</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smtClean="0">
                <a:latin typeface="Courier New" pitchFamily="49" charset="0"/>
              </a:rPr>
              <a:t>....</a:t>
            </a:r>
            <a:endParaRPr lang="en-US" altLang="en-US" sz="1600" dirty="0">
              <a:latin typeface="Courier New" pitchFamily="49" charset="0"/>
            </a:endParaRP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Correlation Structure: AR(1)</a:t>
            </a:r>
          </a:p>
          <a:p>
            <a:pPr>
              <a:spcBef>
                <a:spcPct val="0"/>
              </a:spcBef>
              <a:buFontTx/>
              <a:buNone/>
            </a:pPr>
            <a:r>
              <a:rPr lang="en-US" altLang="en-US" sz="1600" dirty="0">
                <a:latin typeface="Courier New" pitchFamily="49" charset="0"/>
              </a:rPr>
              <a:t> Formula: ~TIME | state </a:t>
            </a:r>
          </a:p>
          <a:p>
            <a:pPr>
              <a:spcBef>
                <a:spcPct val="0"/>
              </a:spcBef>
              <a:buFontTx/>
              <a:buNone/>
            </a:pPr>
            <a:r>
              <a:rPr lang="en-US" altLang="en-US" sz="1600" dirty="0">
                <a:latin typeface="Courier New" pitchFamily="49" charset="0"/>
              </a:rPr>
              <a:t> Parameter estimate(s):</a:t>
            </a:r>
          </a:p>
          <a:p>
            <a:pPr>
              <a:spcBef>
                <a:spcPct val="0"/>
              </a:spcBef>
              <a:buFontTx/>
              <a:buNone/>
            </a:pPr>
            <a:r>
              <a:rPr lang="en-US" altLang="en-US" sz="1600" dirty="0">
                <a:latin typeface="Courier New" pitchFamily="49" charset="0"/>
              </a:rPr>
              <a:t>      Phi </a:t>
            </a:r>
          </a:p>
          <a:p>
            <a:pPr>
              <a:spcBef>
                <a:spcPct val="0"/>
              </a:spcBef>
              <a:buFontTx/>
              <a:buNone/>
            </a:pPr>
            <a:r>
              <a:rPr lang="en-US" altLang="en-US" sz="1600" b="1" dirty="0">
                <a:latin typeface="Courier New" pitchFamily="49" charset="0"/>
              </a:rPr>
              <a:t>0.8617861</a:t>
            </a:r>
          </a:p>
        </p:txBody>
      </p:sp>
    </p:spTree>
    <p:extLst>
      <p:ext uri="{BB962C8B-B14F-4D97-AF65-F5344CB8AC3E}">
        <p14:creationId xmlns:p14="http://schemas.microsoft.com/office/powerpoint/2010/main" val="10015258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665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531E652-C113-43BA-BB0D-09CBBFB62A40}" type="slidenum">
              <a:rPr lang="en-US" altLang="en-US" sz="1000"/>
              <a:pPr>
                <a:spcBef>
                  <a:spcPct val="0"/>
                </a:spcBef>
                <a:buFontTx/>
                <a:buNone/>
              </a:pPr>
              <a:t>136</a:t>
            </a:fld>
            <a:endParaRPr lang="en-US" altLang="en-US" sz="1000"/>
          </a:p>
        </p:txBody>
      </p:sp>
      <p:sp>
        <p:nvSpPr>
          <p:cNvPr id="66565" name="Rectangle 2"/>
          <p:cNvSpPr>
            <a:spLocks noGrp="1" noChangeArrowheads="1"/>
          </p:cNvSpPr>
          <p:nvPr>
            <p:ph type="title"/>
          </p:nvPr>
        </p:nvSpPr>
        <p:spPr/>
        <p:txBody>
          <a:bodyPr/>
          <a:lstStyle/>
          <a:p>
            <a:r>
              <a:rPr lang="en-US" altLang="en-US" smtClean="0"/>
              <a:t>Step 4:  Testing for Autocorrelation</a:t>
            </a:r>
          </a:p>
        </p:txBody>
      </p:sp>
      <p:sp>
        <p:nvSpPr>
          <p:cNvPr id="66566"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Contrast models with and without adjustment of lag-1 autocorrelation</a:t>
            </a:r>
          </a:p>
          <a:p>
            <a:pPr lvl="1">
              <a:lnSpc>
                <a:spcPct val="90000"/>
              </a:lnSpc>
            </a:pPr>
            <a:r>
              <a:rPr lang="en-US" altLang="en-US" sz="2000" smtClean="0">
                <a:cs typeface="Times New Roman" pitchFamily="18" charset="0"/>
              </a:rPr>
              <a:t>Changes in both parameter estimates and SEs</a:t>
            </a:r>
          </a:p>
        </p:txBody>
      </p:sp>
      <p:sp>
        <p:nvSpPr>
          <p:cNvPr id="66567" name="Text Box 4"/>
          <p:cNvSpPr txBox="1">
            <a:spLocks noChangeArrowheads="1"/>
          </p:cNvSpPr>
          <p:nvPr/>
        </p:nvSpPr>
        <p:spPr bwMode="auto">
          <a:xfrm>
            <a:off x="914400" y="251460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
        <p:nvSpPr>
          <p:cNvPr id="66568" name="Text Box 4"/>
          <p:cNvSpPr txBox="1">
            <a:spLocks noChangeArrowheads="1"/>
          </p:cNvSpPr>
          <p:nvPr/>
        </p:nvSpPr>
        <p:spPr bwMode="auto">
          <a:xfrm>
            <a:off x="909638" y="4327525"/>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round(summary(mod4)$</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159.9887   26.2454 711  6.0959  0.0000</a:t>
            </a:r>
          </a:p>
          <a:p>
            <a:pPr>
              <a:spcBef>
                <a:spcPct val="0"/>
              </a:spcBef>
              <a:buFontTx/>
              <a:buNone/>
            </a:pPr>
            <a:r>
              <a:rPr lang="en-US" altLang="en-US" sz="1800" dirty="0">
                <a:latin typeface="Courier New" pitchFamily="49" charset="0"/>
              </a:rPr>
              <a:t>TIME         11.0041    2.0288 711  5.4238  0.0000</a:t>
            </a:r>
          </a:p>
          <a:p>
            <a:pPr>
              <a:spcBef>
                <a:spcPct val="0"/>
              </a:spcBef>
              <a:buFontTx/>
              <a:buNone/>
            </a:pPr>
            <a:r>
              <a:rPr lang="en-US" altLang="en-US" sz="1800" dirty="0">
                <a:latin typeface="Courier New" pitchFamily="49" charset="0"/>
              </a:rPr>
              <a:t>TRANS        -5.8089    1.9922 711 -2.9159  0.0037</a:t>
            </a:r>
          </a:p>
          <a:p>
            <a:pPr>
              <a:spcBef>
                <a:spcPct val="0"/>
              </a:spcBef>
              <a:buFontTx/>
              <a:buNone/>
            </a:pPr>
            <a:r>
              <a:rPr lang="en-US" altLang="en-US" sz="1800" dirty="0">
                <a:latin typeface="Courier New" pitchFamily="49" charset="0"/>
              </a:rPr>
              <a:t>RECOV        -5.6020    1.5201 711 -3.6853  0.0002</a:t>
            </a:r>
          </a:p>
        </p:txBody>
      </p:sp>
    </p:spTree>
    <p:extLst>
      <p:ext uri="{BB962C8B-B14F-4D97-AF65-F5344CB8AC3E}">
        <p14:creationId xmlns:p14="http://schemas.microsoft.com/office/powerpoint/2010/main" val="39976082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849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61733B3-9C61-44AF-9FB1-266919FF4273}" type="slidenum">
              <a:rPr lang="en-US" altLang="en-US" sz="1000"/>
              <a:pPr>
                <a:spcBef>
                  <a:spcPct val="0"/>
                </a:spcBef>
                <a:buFontTx/>
                <a:buNone/>
              </a:pPr>
              <a:t>137</a:t>
            </a:fld>
            <a:endParaRPr lang="en-US" altLang="en-US" sz="1000"/>
          </a:p>
        </p:txBody>
      </p:sp>
      <p:sp>
        <p:nvSpPr>
          <p:cNvPr id="84997" name="Rectangle 2"/>
          <p:cNvSpPr>
            <a:spLocks noGrp="1" noChangeArrowheads="1"/>
          </p:cNvSpPr>
          <p:nvPr>
            <p:ph type="title"/>
          </p:nvPr>
        </p:nvSpPr>
        <p:spPr/>
        <p:txBody>
          <a:bodyPr/>
          <a:lstStyle/>
          <a:p>
            <a:r>
              <a:rPr lang="en-US" altLang="en-US" smtClean="0"/>
              <a:t>Step 6:  Modeling State Variability</a:t>
            </a:r>
          </a:p>
        </p:txBody>
      </p:sp>
      <p:sp>
        <p:nvSpPr>
          <p:cNvPr id="84998" name="Rectangle 3"/>
          <p:cNvSpPr>
            <a:spLocks noGrp="1" noChangeArrowheads="1"/>
          </p:cNvSpPr>
          <p:nvPr>
            <p:ph type="body" idx="1"/>
          </p:nvPr>
        </p:nvSpPr>
        <p:spPr/>
        <p:txBody>
          <a:bodyPr/>
          <a:lstStyle/>
          <a:p>
            <a:r>
              <a:rPr lang="en-US" altLang="en-US" dirty="0" smtClean="0"/>
              <a:t>Predicting Intercept Variability</a:t>
            </a:r>
          </a:p>
          <a:p>
            <a:pPr lvl="1"/>
            <a:r>
              <a:rPr lang="en-US" altLang="en-US" dirty="0" smtClean="0"/>
              <a:t>State-Level Average Personal Income in 2008 (pinc08) divided by 100,000 (pinc09.100K)</a:t>
            </a:r>
          </a:p>
          <a:p>
            <a:pPr lvl="1"/>
            <a:r>
              <a:rPr lang="en-US" altLang="en-US" dirty="0" smtClean="0"/>
              <a:t>Average Personal Income related to State GDP</a:t>
            </a:r>
          </a:p>
        </p:txBody>
      </p:sp>
      <p:sp>
        <p:nvSpPr>
          <p:cNvPr id="7" name="Text Box 4"/>
          <p:cNvSpPr txBox="1">
            <a:spLocks noChangeArrowheads="1"/>
          </p:cNvSpPr>
          <p:nvPr/>
        </p:nvSpPr>
        <p:spPr bwMode="auto">
          <a:xfrm>
            <a:off x="736600" y="2819400"/>
            <a:ext cx="7623175" cy="32940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gdpdata.univ$pinc08.100k&lt;-gdpdata.univ$pinc08/100000</a:t>
            </a:r>
          </a:p>
          <a:p>
            <a:pPr>
              <a:spcBef>
                <a:spcPct val="0"/>
              </a:spcBef>
              <a:buFontTx/>
              <a:buNone/>
            </a:pPr>
            <a:r>
              <a:rPr lang="en-US" altLang="en-US" sz="1600" dirty="0">
                <a:latin typeface="Courier New" pitchFamily="49" charset="0"/>
              </a:rPr>
              <a:t>&gt; mod6.a&lt;-</a:t>
            </a:r>
            <a:r>
              <a:rPr lang="en-US" altLang="en-US" sz="1600" dirty="0" err="1">
                <a:latin typeface="Courier New" pitchFamily="49" charset="0"/>
              </a:rPr>
              <a:t>lme</a:t>
            </a:r>
            <a:r>
              <a:rPr lang="en-US" altLang="en-US" sz="1600" dirty="0">
                <a:latin typeface="Courier New" pitchFamily="49" charset="0"/>
              </a:rPr>
              <a:t>(gdp1k~TIME+TRANS+RECOV+pinc08.100k,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round(summary(mod6.a)$</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-59.1073   11.2495 711 -5.2542  0.0000</a:t>
            </a:r>
          </a:p>
          <a:p>
            <a:pPr>
              <a:spcBef>
                <a:spcPct val="0"/>
              </a:spcBef>
              <a:buFontTx/>
              <a:buNone/>
            </a:pPr>
            <a:r>
              <a:rPr lang="en-US" altLang="en-US" sz="1600" dirty="0">
                <a:latin typeface="Courier New" pitchFamily="49" charset="0"/>
              </a:rPr>
              <a:t>TIME         10.9638    2.0116 711  5.4503  0.0000</a:t>
            </a:r>
          </a:p>
          <a:p>
            <a:pPr>
              <a:spcBef>
                <a:spcPct val="0"/>
              </a:spcBef>
              <a:buFontTx/>
              <a:buNone/>
            </a:pPr>
            <a:r>
              <a:rPr lang="en-US" altLang="en-US" sz="1600" dirty="0">
                <a:latin typeface="Courier New" pitchFamily="49" charset="0"/>
              </a:rPr>
              <a:t>TRANS        -5.7022    1.8716 711 -3.0468  0.0024</a:t>
            </a:r>
          </a:p>
          <a:p>
            <a:pPr>
              <a:spcBef>
                <a:spcPct val="0"/>
              </a:spcBef>
              <a:buFontTx/>
              <a:buNone/>
            </a:pPr>
            <a:r>
              <a:rPr lang="en-US" altLang="en-US" sz="1600" dirty="0">
                <a:latin typeface="Courier New" pitchFamily="49" charset="0"/>
              </a:rPr>
              <a:t>RECOV        -5.4556    1.5095 711 -3.6142  0.0003</a:t>
            </a:r>
          </a:p>
          <a:p>
            <a:pPr>
              <a:spcBef>
                <a:spcPct val="0"/>
              </a:spcBef>
              <a:buFontTx/>
              <a:buNone/>
            </a:pPr>
            <a:r>
              <a:rPr lang="en-US" altLang="en-US" sz="1600" dirty="0">
                <a:latin typeface="Courier New" pitchFamily="49" charset="0"/>
              </a:rPr>
              <a:t>pinc08.100k   0.0897    0.0009  49 99.1366  0.0000</a:t>
            </a:r>
          </a:p>
        </p:txBody>
      </p:sp>
    </p:spTree>
    <p:extLst>
      <p:ext uri="{BB962C8B-B14F-4D97-AF65-F5344CB8AC3E}">
        <p14:creationId xmlns:p14="http://schemas.microsoft.com/office/powerpoint/2010/main" val="34781726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870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317E610-E7AA-4DF6-B3CA-99B1F44DD4B8}" type="slidenum">
              <a:rPr lang="en-US" altLang="en-US" sz="1000"/>
              <a:pPr>
                <a:spcBef>
                  <a:spcPct val="0"/>
                </a:spcBef>
                <a:buFontTx/>
                <a:buNone/>
              </a:pPr>
              <a:t>138</a:t>
            </a:fld>
            <a:endParaRPr lang="en-US" altLang="en-US" sz="1000"/>
          </a:p>
        </p:txBody>
      </p:sp>
      <p:sp>
        <p:nvSpPr>
          <p:cNvPr id="87045" name="Rectangle 2"/>
          <p:cNvSpPr>
            <a:spLocks noGrp="1" noChangeArrowheads="1"/>
          </p:cNvSpPr>
          <p:nvPr>
            <p:ph type="title"/>
          </p:nvPr>
        </p:nvSpPr>
        <p:spPr/>
        <p:txBody>
          <a:bodyPr/>
          <a:lstStyle/>
          <a:p>
            <a:r>
              <a:rPr lang="en-US" altLang="en-US" smtClean="0"/>
              <a:t>Step 6:  Modeling State Variability</a:t>
            </a:r>
          </a:p>
        </p:txBody>
      </p:sp>
      <p:sp>
        <p:nvSpPr>
          <p:cNvPr id="87046" name="Rectangle 3"/>
          <p:cNvSpPr>
            <a:spLocks noGrp="1" noChangeArrowheads="1"/>
          </p:cNvSpPr>
          <p:nvPr>
            <p:ph type="body" idx="1"/>
          </p:nvPr>
        </p:nvSpPr>
        <p:spPr/>
        <p:txBody>
          <a:bodyPr/>
          <a:lstStyle/>
          <a:p>
            <a:r>
              <a:rPr lang="en-US" altLang="en-US" smtClean="0"/>
              <a:t>Notice huge change in Intercept Variance</a:t>
            </a:r>
          </a:p>
        </p:txBody>
      </p:sp>
      <p:sp>
        <p:nvSpPr>
          <p:cNvPr id="87047" name="Text Box 4"/>
          <p:cNvSpPr txBox="1">
            <a:spLocks noChangeArrowheads="1"/>
          </p:cNvSpPr>
          <p:nvPr/>
        </p:nvSpPr>
        <p:spPr bwMode="auto">
          <a:xfrm>
            <a:off x="736600" y="1925638"/>
            <a:ext cx="7623175" cy="40318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(mod4)</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34771.28998</a:t>
            </a:r>
            <a:r>
              <a:rPr lang="en-US" altLang="en-US" sz="1600" dirty="0">
                <a:latin typeface="Courier New" pitchFamily="49" charset="0"/>
              </a:rPr>
              <a:t> 186.470614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204.16225  14.288536  0.986              </a:t>
            </a:r>
          </a:p>
          <a:p>
            <a:pPr>
              <a:spcBef>
                <a:spcPct val="0"/>
              </a:spcBef>
              <a:buFontTx/>
              <a:buNone/>
            </a:pPr>
            <a:r>
              <a:rPr lang="en-US" altLang="en-US" sz="1600" dirty="0">
                <a:latin typeface="Courier New" pitchFamily="49" charset="0"/>
              </a:rPr>
              <a:t>TRANS          85.64351   9.254378 -0.948 -0.898       </a:t>
            </a:r>
          </a:p>
          <a:p>
            <a:pPr>
              <a:spcBef>
                <a:spcPct val="0"/>
              </a:spcBef>
              <a:buFontTx/>
              <a:buNone/>
            </a:pPr>
            <a:r>
              <a:rPr lang="en-US" altLang="en-US" sz="1600" dirty="0">
                <a:latin typeface="Courier New" pitchFamily="49" charset="0"/>
              </a:rPr>
              <a:t>RECOV          76.38092   8.739618 -0.989 -0.988  0.931</a:t>
            </a:r>
          </a:p>
          <a:p>
            <a:pPr>
              <a:spcBef>
                <a:spcPct val="0"/>
              </a:spcBef>
              <a:buFontTx/>
              <a:buNone/>
            </a:pPr>
            <a:r>
              <a:rPr lang="en-US" altLang="en-US" sz="1600" dirty="0">
                <a:latin typeface="Courier New" pitchFamily="49" charset="0"/>
              </a:rPr>
              <a:t>Residual      373.75345  19.332704 </a:t>
            </a:r>
            <a:endParaRPr lang="en-US" altLang="en-US" sz="1600" dirty="0" smtClean="0">
              <a:latin typeface="Courier New" pitchFamily="49" charset="0"/>
            </a:endParaRPr>
          </a:p>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(mod6.a)</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5939.46580</a:t>
            </a:r>
            <a:r>
              <a:rPr lang="en-US" altLang="en-US" sz="1600" dirty="0">
                <a:latin typeface="Courier New" pitchFamily="49" charset="0"/>
              </a:rPr>
              <a:t> 77.067930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201.47367 14.194142 -0.982              </a:t>
            </a:r>
          </a:p>
          <a:p>
            <a:pPr>
              <a:spcBef>
                <a:spcPct val="0"/>
              </a:spcBef>
              <a:buFontTx/>
              <a:buNone/>
            </a:pPr>
            <a:r>
              <a:rPr lang="en-US" altLang="en-US" sz="1600" dirty="0">
                <a:latin typeface="Courier New" pitchFamily="49" charset="0"/>
              </a:rPr>
              <a:t>TRANS         61.91886  7.868854  0.989 -0.961       </a:t>
            </a:r>
          </a:p>
          <a:p>
            <a:pPr>
              <a:spcBef>
                <a:spcPct val="0"/>
              </a:spcBef>
              <a:buFontTx/>
              <a:buNone/>
            </a:pPr>
            <a:r>
              <a:rPr lang="en-US" altLang="en-US" sz="1600" dirty="0">
                <a:latin typeface="Courier New" pitchFamily="49" charset="0"/>
              </a:rPr>
              <a:t>RECOV         76.91601  8.770177  0.997 -0.970  0.991</a:t>
            </a:r>
          </a:p>
          <a:p>
            <a:pPr>
              <a:spcBef>
                <a:spcPct val="0"/>
              </a:spcBef>
              <a:buFontTx/>
              <a:buNone/>
            </a:pPr>
            <a:r>
              <a:rPr lang="en-US" altLang="en-US" sz="1600" dirty="0">
                <a:latin typeface="Courier New" pitchFamily="49" charset="0"/>
              </a:rPr>
              <a:t>Residual     286.09112 16.914228</a:t>
            </a:r>
          </a:p>
        </p:txBody>
      </p:sp>
    </p:spTree>
    <p:extLst>
      <p:ext uri="{BB962C8B-B14F-4D97-AF65-F5344CB8AC3E}">
        <p14:creationId xmlns:p14="http://schemas.microsoft.com/office/powerpoint/2010/main" val="30936406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880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D26694B-D687-43C6-9111-0C9176AF86D7}" type="slidenum">
              <a:rPr lang="en-US" altLang="en-US" sz="1000"/>
              <a:pPr>
                <a:spcBef>
                  <a:spcPct val="0"/>
                </a:spcBef>
                <a:buFontTx/>
                <a:buNone/>
              </a:pPr>
              <a:t>139</a:t>
            </a:fld>
            <a:endParaRPr lang="en-US" altLang="en-US" sz="1000"/>
          </a:p>
        </p:txBody>
      </p:sp>
      <p:sp>
        <p:nvSpPr>
          <p:cNvPr id="88069" name="Rectangle 2"/>
          <p:cNvSpPr>
            <a:spLocks noGrp="1" noChangeArrowheads="1"/>
          </p:cNvSpPr>
          <p:nvPr>
            <p:ph type="title"/>
          </p:nvPr>
        </p:nvSpPr>
        <p:spPr>
          <a:xfrm>
            <a:off x="1731963" y="176213"/>
            <a:ext cx="6553200" cy="762000"/>
          </a:xfrm>
        </p:spPr>
        <p:txBody>
          <a:bodyPr>
            <a:normAutofit fontScale="90000"/>
          </a:bodyPr>
          <a:lstStyle/>
          <a:p>
            <a:r>
              <a:rPr lang="en-US" altLang="en-US" smtClean="0"/>
              <a:t>Step 6:  Modeling Variability in Time-Based Parameters</a:t>
            </a:r>
          </a:p>
        </p:txBody>
      </p:sp>
      <p:sp>
        <p:nvSpPr>
          <p:cNvPr id="88070" name="Rectangle 3"/>
          <p:cNvSpPr>
            <a:spLocks noGrp="1" noChangeArrowheads="1"/>
          </p:cNvSpPr>
          <p:nvPr>
            <p:ph type="body" idx="1"/>
          </p:nvPr>
        </p:nvSpPr>
        <p:spPr/>
        <p:txBody>
          <a:bodyPr/>
          <a:lstStyle/>
          <a:p>
            <a:r>
              <a:rPr lang="en-US" altLang="en-US" smtClean="0"/>
              <a:t>Personal Income and State-Level variability in:</a:t>
            </a:r>
          </a:p>
          <a:p>
            <a:pPr lvl="1"/>
            <a:r>
              <a:rPr lang="en-US" altLang="en-US" sz="2000" smtClean="0"/>
              <a:t>Pre-discontinuity slope (TIME)</a:t>
            </a:r>
          </a:p>
          <a:p>
            <a:pPr lvl="1"/>
            <a:r>
              <a:rPr lang="en-US" altLang="en-US" sz="2000" smtClean="0"/>
              <a:t>Discontinuity (TRANS)</a:t>
            </a:r>
          </a:p>
          <a:p>
            <a:pPr lvl="1"/>
            <a:r>
              <a:rPr lang="en-US" altLang="en-US" sz="2000" smtClean="0"/>
              <a:t>Post-discontinuity slope (RECOV)</a:t>
            </a:r>
          </a:p>
        </p:txBody>
      </p:sp>
      <p:graphicFrame>
        <p:nvGraphicFramePr>
          <p:cNvPr id="88071" name="Object 1"/>
          <p:cNvGraphicFramePr>
            <a:graphicFrameLocks noChangeAspect="1"/>
          </p:cNvGraphicFramePr>
          <p:nvPr/>
        </p:nvGraphicFramePr>
        <p:xfrm>
          <a:off x="2220913" y="2719388"/>
          <a:ext cx="4922837" cy="3665537"/>
        </p:xfrm>
        <a:graphic>
          <a:graphicData uri="http://schemas.openxmlformats.org/presentationml/2006/ole">
            <mc:AlternateContent xmlns:mc="http://schemas.openxmlformats.org/markup-compatibility/2006">
              <mc:Choice xmlns:v="urn:schemas-microsoft-com:vml" Requires="v">
                <p:oleObj spid="_x0000_s30729" r:id="rId4" imgW="4925995" imgH="3664014" progId="Excel.Chart.8">
                  <p:embed/>
                </p:oleObj>
              </mc:Choice>
              <mc:Fallback>
                <p:oleObj r:id="rId4" imgW="4925995" imgH="3664014"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0913" y="2719388"/>
                        <a:ext cx="4922837"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4130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8C8CBF3-2F15-4282-9425-361626E51F8F}" type="slidenum">
              <a:rPr lang="en-US" altLang="en-US">
                <a:latin typeface="Arial" panose="020B0604020202020204" pitchFamily="34" charset="0"/>
              </a:rPr>
              <a:pPr/>
              <a:t>14</a:t>
            </a:fld>
            <a:endParaRPr lang="en-US" altLang="en-US">
              <a:latin typeface="Arial" panose="020B0604020202020204" pitchFamily="34" charset="0"/>
            </a:endParaRPr>
          </a:p>
        </p:txBody>
      </p:sp>
      <p:sp>
        <p:nvSpPr>
          <p:cNvPr id="82949"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2950" name="Rectangle 3"/>
          <p:cNvSpPr>
            <a:spLocks noGrp="1" noChangeArrowheads="1"/>
          </p:cNvSpPr>
          <p:nvPr>
            <p:ph type="body" idx="1"/>
          </p:nvPr>
        </p:nvSpPr>
        <p:spPr/>
        <p:txBody>
          <a:bodyPr/>
          <a:lstStyle/>
          <a:p>
            <a:r>
              <a:rPr lang="en-US" altLang="en-US" dirty="0" smtClean="0"/>
              <a:t>An ICC(1) value of .13 (Leadership)</a:t>
            </a:r>
          </a:p>
        </p:txBody>
      </p:sp>
      <p:pic>
        <p:nvPicPr>
          <p:cNvPr id="2" name="Picture 1"/>
          <p:cNvPicPr>
            <a:picLocks noChangeAspect="1"/>
          </p:cNvPicPr>
          <p:nvPr/>
        </p:nvPicPr>
        <p:blipFill>
          <a:blip r:embed="rId2"/>
          <a:stretch>
            <a:fillRect/>
          </a:stretch>
        </p:blipFill>
        <p:spPr>
          <a:xfrm>
            <a:off x="1314450" y="1268291"/>
            <a:ext cx="6537014" cy="4857874"/>
          </a:xfrm>
          <a:prstGeom prst="rect">
            <a:avLst/>
          </a:prstGeom>
        </p:spPr>
      </p:pic>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8097530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731963" y="187325"/>
            <a:ext cx="6553200" cy="762000"/>
          </a:xfrm>
        </p:spPr>
        <p:txBody>
          <a:bodyPr>
            <a:normAutofit fontScale="90000"/>
          </a:bodyPr>
          <a:lstStyle/>
          <a:p>
            <a:r>
              <a:rPr lang="en-US" altLang="en-US" smtClean="0"/>
              <a:t>Step 6:  Modeling Variability in Time-Based Parameters</a:t>
            </a: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890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839376A-C7B3-46B1-AED0-1AD57131CFC2}" type="slidenum">
              <a:rPr lang="en-US" altLang="en-US" sz="1000"/>
              <a:pPr>
                <a:spcBef>
                  <a:spcPct val="0"/>
                </a:spcBef>
                <a:buFontTx/>
                <a:buNone/>
              </a:pPr>
              <a:t>140</a:t>
            </a:fld>
            <a:endParaRPr lang="en-US" altLang="en-US" sz="1000"/>
          </a:p>
        </p:txBody>
      </p:sp>
      <p:sp>
        <p:nvSpPr>
          <p:cNvPr id="89094" name="Text Box 4"/>
          <p:cNvSpPr txBox="1">
            <a:spLocks noChangeArrowheads="1"/>
          </p:cNvSpPr>
          <p:nvPr/>
        </p:nvSpPr>
        <p:spPr bwMode="auto">
          <a:xfrm>
            <a:off x="736600" y="2068513"/>
            <a:ext cx="7623175" cy="40322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mod6.b&lt;-</a:t>
            </a:r>
            <a:r>
              <a:rPr lang="en-US" altLang="en-US" sz="1600" dirty="0" err="1">
                <a:latin typeface="Courier New" pitchFamily="49" charset="0"/>
              </a:rPr>
              <a:t>lme</a:t>
            </a:r>
            <a:r>
              <a:rPr lang="en-US" altLang="en-US" sz="1600" dirty="0">
                <a:latin typeface="Courier New" pitchFamily="49" charset="0"/>
              </a:rPr>
              <a:t>(gdp1k~TIME*pinc08.100k+</a:t>
            </a:r>
          </a:p>
          <a:p>
            <a:pPr>
              <a:spcBef>
                <a:spcPct val="0"/>
              </a:spcBef>
              <a:buFontTx/>
              <a:buNone/>
            </a:pPr>
            <a:r>
              <a:rPr lang="en-US" altLang="en-US" sz="1600" dirty="0">
                <a:latin typeface="Courier New" pitchFamily="49" charset="0"/>
              </a:rPr>
              <a:t>          TRANS*pinc08.100k+RECOV*pinc08.100k,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round(summary(mod6.b)$</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4.0122    4.3978 708  0.9123  0.3619</a:t>
            </a:r>
          </a:p>
          <a:p>
            <a:pPr>
              <a:spcBef>
                <a:spcPct val="0"/>
              </a:spcBef>
              <a:buFontTx/>
              <a:buNone/>
            </a:pPr>
            <a:r>
              <a:rPr lang="en-US" altLang="en-US" sz="1600" dirty="0">
                <a:latin typeface="Courier New" pitchFamily="49" charset="0"/>
              </a:rPr>
              <a:t>TIME              -0.8922    0.5077 708 -1.7574  0.0793</a:t>
            </a:r>
          </a:p>
          <a:p>
            <a:pPr>
              <a:spcBef>
                <a:spcPct val="0"/>
              </a:spcBef>
              <a:buFontTx/>
              <a:buNone/>
            </a:pPr>
            <a:r>
              <a:rPr lang="en-US" altLang="en-US" sz="1600" dirty="0">
                <a:latin typeface="Courier New" pitchFamily="49" charset="0"/>
              </a:rPr>
              <a:t>pinc08.100k        0.0638    0.0012  49 54.8118  0.0000</a:t>
            </a:r>
          </a:p>
          <a:p>
            <a:pPr>
              <a:spcBef>
                <a:spcPct val="0"/>
              </a:spcBef>
              <a:buFontTx/>
              <a:buNone/>
            </a:pPr>
            <a:r>
              <a:rPr lang="en-US" altLang="en-US" sz="1600" dirty="0">
                <a:latin typeface="Courier New" pitchFamily="49" charset="0"/>
              </a:rPr>
              <a:t>TRANS              1.5105    2.1745 708  0.6946  0.4875</a:t>
            </a:r>
          </a:p>
          <a:p>
            <a:pPr>
              <a:spcBef>
                <a:spcPct val="0"/>
              </a:spcBef>
              <a:buFontTx/>
              <a:buNone/>
            </a:pPr>
            <a:r>
              <a:rPr lang="en-US" altLang="en-US" sz="1600" dirty="0">
                <a:latin typeface="Courier New" pitchFamily="49" charset="0"/>
              </a:rPr>
              <a:t>RECOV              1.8000    1.1817 708  1.5232  0.1281</a:t>
            </a:r>
          </a:p>
          <a:p>
            <a:pPr>
              <a:spcBef>
                <a:spcPct val="0"/>
              </a:spcBef>
              <a:buFontTx/>
              <a:buNone/>
            </a:pPr>
            <a:r>
              <a:rPr lang="en-US" altLang="en-US" sz="1600" dirty="0">
                <a:latin typeface="Courier New" pitchFamily="49" charset="0"/>
              </a:rPr>
              <a:t>TIME:pinc08.100k   0.0048    0.0001 708 36.0762  0.0000</a:t>
            </a:r>
          </a:p>
          <a:p>
            <a:pPr>
              <a:spcBef>
                <a:spcPct val="0"/>
              </a:spcBef>
              <a:buFontTx/>
              <a:buNone/>
            </a:pPr>
            <a:r>
              <a:rPr lang="en-US" altLang="en-US" sz="1600" dirty="0">
                <a:latin typeface="Courier New" pitchFamily="49" charset="0"/>
              </a:rPr>
              <a:t>pinc08.100k:TRANS -0.0029    0.0006 708 -5.0823  0.0000</a:t>
            </a:r>
          </a:p>
          <a:p>
            <a:pPr>
              <a:spcBef>
                <a:spcPct val="0"/>
              </a:spcBef>
              <a:buFontTx/>
              <a:buNone/>
            </a:pPr>
            <a:r>
              <a:rPr lang="en-US" altLang="en-US" sz="1600" dirty="0">
                <a:latin typeface="Courier New" pitchFamily="49" charset="0"/>
              </a:rPr>
              <a:t>pinc08.100k:RECOV -0.0029    0.0003 708 -9.3703  0.0000</a:t>
            </a:r>
          </a:p>
        </p:txBody>
      </p:sp>
    </p:spTree>
    <p:extLst>
      <p:ext uri="{BB962C8B-B14F-4D97-AF65-F5344CB8AC3E}">
        <p14:creationId xmlns:p14="http://schemas.microsoft.com/office/powerpoint/2010/main" val="203935404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31963" y="187325"/>
            <a:ext cx="6553200" cy="762000"/>
          </a:xfrm>
        </p:spPr>
        <p:txBody>
          <a:bodyPr>
            <a:normAutofit fontScale="90000"/>
          </a:bodyPr>
          <a:lstStyle/>
          <a:p>
            <a:r>
              <a:rPr lang="en-US" altLang="en-US" smtClean="0"/>
              <a:t>Step 6:  Modeling Variability in Time-Based Parameters</a:t>
            </a: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90117"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B68C82D-28A6-4E57-B0CF-F3977048AAE1}" type="slidenum">
              <a:rPr lang="en-US" altLang="en-US" sz="1000"/>
              <a:pPr>
                <a:spcBef>
                  <a:spcPct val="0"/>
                </a:spcBef>
                <a:buFontTx/>
                <a:buNone/>
              </a:pPr>
              <a:t>141</a:t>
            </a:fld>
            <a:endParaRPr lang="en-US" altLang="en-US" sz="1000"/>
          </a:p>
        </p:txBody>
      </p:sp>
      <p:graphicFrame>
        <p:nvGraphicFramePr>
          <p:cNvPr id="90118" name="Chart 8"/>
          <p:cNvGraphicFramePr>
            <a:graphicFrameLocks/>
          </p:cNvGraphicFramePr>
          <p:nvPr/>
        </p:nvGraphicFramePr>
        <p:xfrm>
          <a:off x="1050925" y="1125538"/>
          <a:ext cx="7312025" cy="5067300"/>
        </p:xfrm>
        <a:graphic>
          <a:graphicData uri="http://schemas.openxmlformats.org/presentationml/2006/ole">
            <mc:AlternateContent xmlns:mc="http://schemas.openxmlformats.org/markup-compatibility/2006">
              <mc:Choice xmlns:v="urn:schemas-microsoft-com:vml" Requires="v">
                <p:oleObj spid="_x0000_s31753" r:id="rId5" imgW="7315834" imgH="5066215" progId="Excel.Chart.8">
                  <p:embed/>
                </p:oleObj>
              </mc:Choice>
              <mc:Fallback>
                <p:oleObj r:id="rId5" imgW="7315834" imgH="5066215" progId="Excel.Char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125538"/>
                        <a:ext cx="73120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19456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Step 6: Predicted Versus Observed</a:t>
            </a:r>
          </a:p>
        </p:txBody>
      </p:sp>
      <p:sp>
        <p:nvSpPr>
          <p:cNvPr id="5" name="Footer Placeholder 4"/>
          <p:cNvSpPr>
            <a:spLocks noGrp="1"/>
          </p:cNvSpPr>
          <p:nvPr>
            <p:ph type="ftr" sz="quarter" idx="11"/>
          </p:nvPr>
        </p:nvSpPr>
        <p:spPr/>
        <p:txBody>
          <a:bodyPr/>
          <a:lstStyle/>
          <a:p>
            <a:pPr>
              <a:defRPr/>
            </a:pPr>
            <a:r>
              <a:rPr lang="en-US"/>
              <a:t>Copyright Paul D. Bliese</a:t>
            </a:r>
          </a:p>
        </p:txBody>
      </p:sp>
      <p:sp>
        <p:nvSpPr>
          <p:cNvPr id="911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366C9C6-B858-4740-80B0-26985EED04A8}" type="slidenum">
              <a:rPr lang="en-US" altLang="en-US" sz="1000"/>
              <a:pPr>
                <a:spcBef>
                  <a:spcPct val="0"/>
                </a:spcBef>
                <a:buFontTx/>
                <a:buNone/>
              </a:pPr>
              <a:t>142</a:t>
            </a:fld>
            <a:endParaRPr lang="en-US" altLang="en-US" sz="1000"/>
          </a:p>
        </p:txBody>
      </p:sp>
      <p:graphicFrame>
        <p:nvGraphicFramePr>
          <p:cNvPr id="91142" name="Object 1"/>
          <p:cNvGraphicFramePr>
            <a:graphicFrameLocks noChangeAspect="1"/>
          </p:cNvGraphicFramePr>
          <p:nvPr/>
        </p:nvGraphicFramePr>
        <p:xfrm>
          <a:off x="1317625" y="1327150"/>
          <a:ext cx="6677025" cy="4962525"/>
        </p:xfrm>
        <a:graphic>
          <a:graphicData uri="http://schemas.openxmlformats.org/presentationml/2006/ole">
            <mc:AlternateContent xmlns:mc="http://schemas.openxmlformats.org/markup-compatibility/2006">
              <mc:Choice xmlns:v="urn:schemas-microsoft-com:vml" Requires="v">
                <p:oleObj spid="_x0000_s32777" r:id="rId4" imgW="6681795" imgH="4962574" progId="Excel.Chart.8">
                  <p:embed/>
                </p:oleObj>
              </mc:Choice>
              <mc:Fallback>
                <p:oleObj r:id="rId4" imgW="6681795" imgH="4962574"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625" y="1327150"/>
                        <a:ext cx="66770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8633168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Absolute Change</a:t>
            </a:r>
            <a:endParaRPr lang="en-US" dirty="0"/>
          </a:p>
        </p:txBody>
      </p:sp>
      <p:sp>
        <p:nvSpPr>
          <p:cNvPr id="6" name="Content Placeholder 5"/>
          <p:cNvSpPr>
            <a:spLocks noGrp="1"/>
          </p:cNvSpPr>
          <p:nvPr>
            <p:ph idx="1"/>
          </p:nvPr>
        </p:nvSpPr>
        <p:spPr/>
        <p:txBody>
          <a:bodyPr/>
          <a:lstStyle/>
          <a:p>
            <a:r>
              <a:rPr lang="en-US" dirty="0" smtClean="0"/>
              <a:t>The t-tests in the current models provide tests of relative change:</a:t>
            </a:r>
          </a:p>
          <a:p>
            <a:pPr lvl="1"/>
            <a:r>
              <a:rPr lang="en-US" dirty="0" smtClean="0"/>
              <a:t>Is the drop at the transition point significant relative to what would be expected</a:t>
            </a:r>
          </a:p>
          <a:p>
            <a:pPr lvl="1"/>
            <a:r>
              <a:rPr lang="en-US" dirty="0" smtClean="0"/>
              <a:t>Is the recovery slope different than the pre-change slope</a:t>
            </a:r>
          </a:p>
          <a:p>
            <a:r>
              <a:rPr lang="en-US" dirty="0" smtClean="0"/>
              <a:t>What if our theory expected absolute change</a:t>
            </a:r>
          </a:p>
          <a:p>
            <a:pPr lvl="1"/>
            <a:r>
              <a:rPr lang="en-US" dirty="0" smtClean="0"/>
              <a:t>The transition will lead to a significant absolute decline</a:t>
            </a:r>
          </a:p>
          <a:p>
            <a:pPr lvl="1"/>
            <a:r>
              <a:rPr lang="en-US" dirty="0" smtClean="0"/>
              <a:t>The post-transition slope will be negative</a:t>
            </a:r>
            <a:endParaRPr lang="en-US" dirty="0"/>
          </a:p>
        </p:txBody>
      </p:sp>
      <p:sp>
        <p:nvSpPr>
          <p:cNvPr id="4" name="Footer Placeholder 3"/>
          <p:cNvSpPr>
            <a:spLocks noGrp="1"/>
          </p:cNvSpPr>
          <p:nvPr>
            <p:ph type="ftr" sz="quarter" idx="11"/>
          </p:nvPr>
        </p:nvSpPr>
        <p:spPr/>
        <p:txBody>
          <a:bodyPr/>
          <a:lstStyle/>
          <a:p>
            <a:pPr>
              <a:defRPr/>
            </a:pPr>
            <a:r>
              <a:rPr lang="en-US" smtClean="0"/>
              <a:t>Copyright Paul D. Bliese</a:t>
            </a:r>
            <a:endParaRPr lang="en-US"/>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143</a:t>
            </a:fld>
            <a:endParaRPr lang="en-US"/>
          </a:p>
        </p:txBody>
      </p:sp>
    </p:spTree>
    <p:extLst>
      <p:ext uri="{BB962C8B-B14F-4D97-AF65-F5344CB8AC3E}">
        <p14:creationId xmlns:p14="http://schemas.microsoft.com/office/powerpoint/2010/main" val="15509938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731963" y="198438"/>
            <a:ext cx="6553200" cy="762000"/>
          </a:xfrm>
        </p:spPr>
        <p:txBody>
          <a:bodyPr/>
          <a:lstStyle/>
          <a:p>
            <a:r>
              <a:rPr lang="en-US" altLang="en-US" smtClean="0"/>
              <a:t>Create Time-Related Covariates</a:t>
            </a:r>
          </a:p>
        </p:txBody>
      </p:sp>
      <p:sp>
        <p:nvSpPr>
          <p:cNvPr id="4" name="Footer Placeholder 3"/>
          <p:cNvSpPr>
            <a:spLocks noGrp="1"/>
          </p:cNvSpPr>
          <p:nvPr>
            <p:ph type="ftr" sz="quarter" idx="11"/>
          </p:nvPr>
        </p:nvSpPr>
        <p:spPr/>
        <p:txBody>
          <a:bodyPr/>
          <a:lstStyle/>
          <a:p>
            <a:pPr>
              <a:defRPr/>
            </a:pPr>
            <a:r>
              <a:rPr lang="en-US"/>
              <a:t>Copyright Paul D. Bliese</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144</a:t>
            </a:fld>
            <a:endParaRPr lang="en-US" altLang="en-US" sz="1000"/>
          </a:p>
        </p:txBody>
      </p:sp>
      <p:sp>
        <p:nvSpPr>
          <p:cNvPr id="50182" name="Rectangle 5"/>
          <p:cNvSpPr>
            <a:spLocks noChangeArrowheads="1"/>
          </p:cNvSpPr>
          <p:nvPr/>
        </p:nvSpPr>
        <p:spPr bwMode="auto">
          <a:xfrm>
            <a:off x="574290" y="1219200"/>
            <a:ext cx="7978697" cy="47705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gdpdata.univ$TIME.A</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&gt;=10,10,gdpdata.univ$TIME)</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[1:15,c("</a:t>
            </a:r>
            <a:r>
              <a:rPr lang="en-US" altLang="en-US" sz="1600" dirty="0" err="1">
                <a:latin typeface="Courier New" pitchFamily="49" charset="0"/>
                <a:cs typeface="Courier New" pitchFamily="49" charset="0"/>
              </a:rPr>
              <a:t>state","TIME","TIME.A","TRANS","RECOV</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       state TIME </a:t>
            </a:r>
            <a:r>
              <a:rPr lang="en-US" altLang="en-US" sz="1800" b="1" dirty="0">
                <a:latin typeface="Courier New" pitchFamily="49" charset="0"/>
                <a:cs typeface="Courier New" pitchFamily="49" charset="0"/>
              </a:rPr>
              <a:t>TIME.A</a:t>
            </a:r>
            <a:r>
              <a:rPr lang="en-US" altLang="en-US" sz="1600" dirty="0">
                <a:latin typeface="Courier New" pitchFamily="49" charset="0"/>
                <a:cs typeface="Courier New" pitchFamily="49" charset="0"/>
              </a:rPr>
              <a:t> TRANS RECOV</a:t>
            </a:r>
          </a:p>
          <a:p>
            <a:pPr>
              <a:spcBef>
                <a:spcPct val="0"/>
              </a:spcBef>
              <a:buFontTx/>
              <a:buNone/>
            </a:pPr>
            <a:r>
              <a:rPr lang="en-US" altLang="en-US" sz="1600" dirty="0">
                <a:latin typeface="Courier New" pitchFamily="49" charset="0"/>
                <a:cs typeface="Courier New" pitchFamily="49" charset="0"/>
              </a:rPr>
              <a:t>1    Alabama    0      0     0     0</a:t>
            </a:r>
          </a:p>
          <a:p>
            <a:pPr>
              <a:spcBef>
                <a:spcPct val="0"/>
              </a:spcBef>
              <a:buFontTx/>
              <a:buNone/>
            </a:pPr>
            <a:r>
              <a:rPr lang="en-US" altLang="en-US" sz="1600" dirty="0">
                <a:latin typeface="Courier New" pitchFamily="49" charset="0"/>
                <a:cs typeface="Courier New" pitchFamily="49" charset="0"/>
              </a:rPr>
              <a:t>1.1  Alabama    1      1     0     0</a:t>
            </a:r>
          </a:p>
          <a:p>
            <a:pPr>
              <a:spcBef>
                <a:spcPct val="0"/>
              </a:spcBef>
              <a:buFontTx/>
              <a:buNone/>
            </a:pPr>
            <a:r>
              <a:rPr lang="en-US" altLang="en-US" sz="1600" dirty="0">
                <a:latin typeface="Courier New" pitchFamily="49" charset="0"/>
                <a:cs typeface="Courier New" pitchFamily="49" charset="0"/>
              </a:rPr>
              <a:t>1.2  Alabama    2      2     0     0</a:t>
            </a:r>
          </a:p>
          <a:p>
            <a:pPr>
              <a:spcBef>
                <a:spcPct val="0"/>
              </a:spcBef>
              <a:buFontTx/>
              <a:buNone/>
            </a:pPr>
            <a:r>
              <a:rPr lang="en-US" altLang="en-US" sz="1600" dirty="0">
                <a:latin typeface="Courier New" pitchFamily="49" charset="0"/>
                <a:cs typeface="Courier New" pitchFamily="49" charset="0"/>
              </a:rPr>
              <a:t>1.3  Alabama    3      3     0     0</a:t>
            </a:r>
          </a:p>
          <a:p>
            <a:pPr>
              <a:spcBef>
                <a:spcPct val="0"/>
              </a:spcBef>
              <a:buFontTx/>
              <a:buNone/>
            </a:pPr>
            <a:r>
              <a:rPr lang="en-US" altLang="en-US" sz="1600" dirty="0">
                <a:latin typeface="Courier New" pitchFamily="49" charset="0"/>
                <a:cs typeface="Courier New" pitchFamily="49" charset="0"/>
              </a:rPr>
              <a:t>1.4  Alabama    4      4     0     0</a:t>
            </a:r>
          </a:p>
          <a:p>
            <a:pPr>
              <a:spcBef>
                <a:spcPct val="0"/>
              </a:spcBef>
              <a:buFontTx/>
              <a:buNone/>
            </a:pPr>
            <a:r>
              <a:rPr lang="en-US" altLang="en-US" sz="1600" dirty="0">
                <a:latin typeface="Courier New" pitchFamily="49" charset="0"/>
                <a:cs typeface="Courier New" pitchFamily="49" charset="0"/>
              </a:rPr>
              <a:t>1.5  Alabama    5      5     0     0</a:t>
            </a:r>
          </a:p>
          <a:p>
            <a:pPr>
              <a:spcBef>
                <a:spcPct val="0"/>
              </a:spcBef>
              <a:buFontTx/>
              <a:buNone/>
            </a:pPr>
            <a:r>
              <a:rPr lang="en-US" altLang="en-US" sz="1600" dirty="0">
                <a:latin typeface="Courier New" pitchFamily="49" charset="0"/>
                <a:cs typeface="Courier New" pitchFamily="49" charset="0"/>
              </a:rPr>
              <a:t>1.6  Alabama    6      6     0     0</a:t>
            </a:r>
          </a:p>
          <a:p>
            <a:pPr>
              <a:spcBef>
                <a:spcPct val="0"/>
              </a:spcBef>
              <a:buFontTx/>
              <a:buNone/>
            </a:pPr>
            <a:r>
              <a:rPr lang="en-US" altLang="en-US" sz="1600" dirty="0">
                <a:latin typeface="Courier New" pitchFamily="49" charset="0"/>
                <a:cs typeface="Courier New" pitchFamily="49" charset="0"/>
              </a:rPr>
              <a:t>1.7  Alabama    7      7     0     0</a:t>
            </a:r>
          </a:p>
          <a:p>
            <a:pPr>
              <a:spcBef>
                <a:spcPct val="0"/>
              </a:spcBef>
              <a:buFontTx/>
              <a:buNone/>
            </a:pPr>
            <a:r>
              <a:rPr lang="en-US" altLang="en-US" sz="1600" dirty="0">
                <a:latin typeface="Courier New" pitchFamily="49" charset="0"/>
                <a:cs typeface="Courier New" pitchFamily="49" charset="0"/>
              </a:rPr>
              <a:t>1.8  Alabama    8      8     0     0</a:t>
            </a:r>
          </a:p>
          <a:p>
            <a:pPr>
              <a:spcBef>
                <a:spcPct val="0"/>
              </a:spcBef>
              <a:buFontTx/>
              <a:buNone/>
            </a:pPr>
            <a:r>
              <a:rPr lang="en-US" altLang="en-US" sz="1600" dirty="0">
                <a:latin typeface="Courier New" pitchFamily="49" charset="0"/>
                <a:cs typeface="Courier New" pitchFamily="49" charset="0"/>
              </a:rPr>
              <a:t>1.9  Alabama    9      9     0     0</a:t>
            </a:r>
          </a:p>
          <a:p>
            <a:pPr>
              <a:spcBef>
                <a:spcPct val="0"/>
              </a:spcBef>
              <a:buFontTx/>
              <a:buNone/>
            </a:pPr>
            <a:r>
              <a:rPr lang="en-US" altLang="en-US" sz="1600" dirty="0">
                <a:latin typeface="Courier New" pitchFamily="49" charset="0"/>
                <a:cs typeface="Courier New" pitchFamily="49" charset="0"/>
              </a:rPr>
              <a:t>1.10 Alabama   10     </a:t>
            </a:r>
            <a:r>
              <a:rPr lang="en-US" altLang="en-US" sz="1600" b="1" dirty="0">
                <a:latin typeface="Courier New" pitchFamily="49" charset="0"/>
                <a:cs typeface="Courier New" pitchFamily="49" charset="0"/>
              </a:rPr>
              <a:t>10 </a:t>
            </a:r>
            <a:r>
              <a:rPr lang="en-US" altLang="en-US" sz="1600" dirty="0">
                <a:latin typeface="Courier New" pitchFamily="49" charset="0"/>
                <a:cs typeface="Courier New" pitchFamily="49" charset="0"/>
              </a:rPr>
              <a:t>    0     0</a:t>
            </a:r>
          </a:p>
          <a:p>
            <a:pPr>
              <a:spcBef>
                <a:spcPct val="0"/>
              </a:spcBef>
              <a:buFontTx/>
              <a:buNone/>
            </a:pPr>
            <a:r>
              <a:rPr lang="en-US" altLang="en-US" sz="1600" dirty="0">
                <a:latin typeface="Courier New" pitchFamily="49" charset="0"/>
                <a:cs typeface="Courier New" pitchFamily="49" charset="0"/>
              </a:rPr>
              <a:t>1.11 Alabama   11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1     0</a:t>
            </a:r>
          </a:p>
          <a:p>
            <a:pPr>
              <a:spcBef>
                <a:spcPct val="0"/>
              </a:spcBef>
              <a:buFontTx/>
              <a:buNone/>
            </a:pPr>
            <a:r>
              <a:rPr lang="en-US" altLang="en-US" sz="1600" dirty="0">
                <a:latin typeface="Courier New" pitchFamily="49" charset="0"/>
                <a:cs typeface="Courier New" pitchFamily="49" charset="0"/>
              </a:rPr>
              <a:t>1.12 Alabama   12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1     1</a:t>
            </a:r>
          </a:p>
          <a:p>
            <a:pPr>
              <a:spcBef>
                <a:spcPct val="0"/>
              </a:spcBef>
              <a:buFontTx/>
              <a:buNone/>
            </a:pPr>
            <a:r>
              <a:rPr lang="en-US" altLang="en-US" sz="1600" dirty="0">
                <a:latin typeface="Courier New" pitchFamily="49" charset="0"/>
                <a:cs typeface="Courier New" pitchFamily="49" charset="0"/>
              </a:rPr>
              <a:t>1.13 Alabama   13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1     2</a:t>
            </a:r>
          </a:p>
          <a:p>
            <a:pPr>
              <a:spcBef>
                <a:spcPct val="0"/>
              </a:spcBef>
              <a:buFontTx/>
              <a:buNone/>
            </a:pPr>
            <a:r>
              <a:rPr lang="en-US" altLang="en-US" sz="1600" dirty="0">
                <a:latin typeface="Courier New" pitchFamily="49" charset="0"/>
                <a:cs typeface="Courier New" pitchFamily="49" charset="0"/>
              </a:rPr>
              <a:t>1.14 Alabama   14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1     3</a:t>
            </a:r>
          </a:p>
        </p:txBody>
      </p:sp>
    </p:spTree>
    <p:extLst>
      <p:ext uri="{BB962C8B-B14F-4D97-AF65-F5344CB8AC3E}">
        <p14:creationId xmlns:p14="http://schemas.microsoft.com/office/powerpoint/2010/main" val="38395996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r>
              <a:rPr lang="en-US" altLang="en-US" smtClean="0"/>
              <a:t>Interpreting Step 2</a:t>
            </a:r>
          </a:p>
        </p:txBody>
      </p:sp>
      <p:sp>
        <p:nvSpPr>
          <p:cNvPr id="6" name="Footer Placeholder 4"/>
          <p:cNvSpPr>
            <a:spLocks noGrp="1"/>
          </p:cNvSpPr>
          <p:nvPr>
            <p:ph type="ftr" sz="quarter" idx="11"/>
          </p:nvPr>
        </p:nvSpPr>
        <p:spPr/>
        <p:txBody>
          <a:bodyPr/>
          <a:lstStyle/>
          <a:p>
            <a:pPr>
              <a:defRPr/>
            </a:pPr>
            <a:r>
              <a:rPr lang="en-US"/>
              <a:t>Copyright Paul D. Bliese</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145</a:t>
            </a:fld>
            <a:endParaRPr lang="en-US" altLang="en-US" sz="1000"/>
          </a:p>
        </p:txBody>
      </p:sp>
      <p:sp>
        <p:nvSpPr>
          <p:cNvPr id="58375" name="Text Box 4"/>
          <p:cNvSpPr txBox="1">
            <a:spLocks noChangeArrowheads="1"/>
          </p:cNvSpPr>
          <p:nvPr/>
        </p:nvSpPr>
        <p:spPr bwMode="auto">
          <a:xfrm>
            <a:off x="842963" y="3675063"/>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smtClean="0">
                <a:latin typeface="Courier New" pitchFamily="49" charset="0"/>
              </a:rPr>
              <a:t>mod.rel</a:t>
            </a:r>
            <a:r>
              <a:rPr lang="en-US" altLang="en-US" sz="1800" dirty="0" smtClean="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(gdp1k~TIME+TRANS+RECOV,</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mod.rel</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         10.867     1.992 711   5.455   0.000</a:t>
            </a:r>
          </a:p>
          <a:p>
            <a:pPr>
              <a:spcBef>
                <a:spcPct val="0"/>
              </a:spcBef>
              <a:buFontTx/>
              <a:buNone/>
            </a:pPr>
            <a:r>
              <a:rPr lang="en-US" altLang="en-US" sz="1800" dirty="0">
                <a:latin typeface="Courier New" pitchFamily="49" charset="0"/>
              </a:rPr>
              <a:t>TRANS        -5.499     2.293 711  -2.398   0.017</a:t>
            </a:r>
          </a:p>
          <a:p>
            <a:pPr>
              <a:spcBef>
                <a:spcPct val="0"/>
              </a:spcBef>
              <a:buFontTx/>
              <a:buNone/>
            </a:pPr>
            <a:r>
              <a:rPr lang="en-US" altLang="en-US" sz="1800" dirty="0">
                <a:latin typeface="Courier New" pitchFamily="49" charset="0"/>
              </a:rPr>
              <a:t>RECOV        -5.091     1.422 711  -3.580   0.000</a:t>
            </a:r>
          </a:p>
        </p:txBody>
      </p:sp>
      <p:sp>
        <p:nvSpPr>
          <p:cNvPr id="8" name="Text Box 4"/>
          <p:cNvSpPr txBox="1">
            <a:spLocks noChangeArrowheads="1"/>
          </p:cNvSpPr>
          <p:nvPr/>
        </p:nvSpPr>
        <p:spPr bwMode="auto">
          <a:xfrm>
            <a:off x="836339" y="1034574"/>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smtClean="0">
                <a:latin typeface="Courier New" pitchFamily="49" charset="0"/>
              </a:rPr>
              <a:t>mod.abs</a:t>
            </a:r>
            <a:r>
              <a:rPr lang="en-US" altLang="en-US" sz="1800" dirty="0" smtClean="0">
                <a:latin typeface="Courier New" pitchFamily="49" charset="0"/>
              </a:rPr>
              <a:t>&lt;-</a:t>
            </a:r>
            <a:r>
              <a:rPr lang="en-US" altLang="en-US" sz="1800" dirty="0" err="1" smtClean="0">
                <a:latin typeface="Courier New" pitchFamily="49" charset="0"/>
              </a:rPr>
              <a:t>lme</a:t>
            </a:r>
            <a:r>
              <a:rPr lang="en-US" altLang="en-US" sz="1800" dirty="0" smtClean="0">
                <a:latin typeface="Courier New" pitchFamily="49" charset="0"/>
              </a:rPr>
              <a:t>(gdp1k~TIME.A+TRANS+RECOV</a:t>
            </a:r>
            <a:r>
              <a:rPr lang="en-US" altLang="en-US" sz="1800" dirty="0">
                <a:latin typeface="Courier New" pitchFamily="49" charset="0"/>
              </a:rPr>
              <a:t>,</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mod.abs</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TIME.A       10.867     1.992 711   5.455   0.000</a:t>
            </a:r>
          </a:p>
          <a:p>
            <a:pPr>
              <a:spcBef>
                <a:spcPct val="0"/>
              </a:spcBef>
              <a:buFontTx/>
              <a:buNone/>
            </a:pPr>
            <a:r>
              <a:rPr lang="en-US" altLang="en-US" sz="1800" dirty="0">
                <a:latin typeface="Courier New" pitchFamily="49" charset="0"/>
              </a:rPr>
              <a:t>TRANS         5.368     2.130 711   2.520   0.012</a:t>
            </a:r>
          </a:p>
          <a:p>
            <a:pPr>
              <a:spcBef>
                <a:spcPct val="0"/>
              </a:spcBef>
              <a:buFontTx/>
              <a:buNone/>
            </a:pPr>
            <a:r>
              <a:rPr lang="en-US" altLang="en-US" sz="1800" dirty="0">
                <a:latin typeface="Courier New" pitchFamily="49" charset="0"/>
              </a:rPr>
              <a:t>RECOV         5.776     1.145 711   5.046   0.000</a:t>
            </a:r>
          </a:p>
        </p:txBody>
      </p:sp>
    </p:spTree>
    <p:extLst>
      <p:ext uri="{BB962C8B-B14F-4D97-AF65-F5344CB8AC3E}">
        <p14:creationId xmlns:p14="http://schemas.microsoft.com/office/powerpoint/2010/main" val="32425111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6" name="Content Placeholder 5"/>
          <p:cNvSpPr>
            <a:spLocks noGrp="1"/>
          </p:cNvSpPr>
          <p:nvPr>
            <p:ph idx="1"/>
          </p:nvPr>
        </p:nvSpPr>
        <p:spPr/>
        <p:txBody>
          <a:bodyPr>
            <a:normAutofit/>
          </a:bodyPr>
          <a:lstStyle/>
          <a:p>
            <a:r>
              <a:rPr lang="en-US" dirty="0" smtClean="0"/>
              <a:t>Brief introduction to R and mixed-effect packages</a:t>
            </a:r>
          </a:p>
          <a:p>
            <a:r>
              <a:rPr lang="en-US" dirty="0" smtClean="0"/>
              <a:t>Background </a:t>
            </a:r>
            <a:r>
              <a:rPr lang="en-US" dirty="0"/>
              <a:t>on </a:t>
            </a:r>
            <a:r>
              <a:rPr lang="en-US" dirty="0" smtClean="0"/>
              <a:t>nested data and non-independence</a:t>
            </a:r>
          </a:p>
          <a:p>
            <a:r>
              <a:rPr lang="en-US" dirty="0" smtClean="0"/>
              <a:t>Mixed-effects models for nested data</a:t>
            </a:r>
            <a:endParaRPr lang="en-US" dirty="0"/>
          </a:p>
          <a:p>
            <a:r>
              <a:rPr lang="en-US" dirty="0" smtClean="0"/>
              <a:t>Examples of longitudinal (panel) data</a:t>
            </a:r>
          </a:p>
          <a:p>
            <a:r>
              <a:rPr lang="en-US" dirty="0" smtClean="0"/>
              <a:t>Mixed-effects models for longitudinal data</a:t>
            </a:r>
          </a:p>
          <a:p>
            <a:pPr lvl="1"/>
            <a:r>
              <a:rPr lang="en-US" dirty="0" smtClean="0"/>
              <a:t>Growth Model</a:t>
            </a:r>
          </a:p>
          <a:p>
            <a:pPr lvl="1"/>
            <a:r>
              <a:rPr lang="en-US" dirty="0" smtClean="0"/>
              <a:t>Discontinuous Growth Model</a:t>
            </a:r>
          </a:p>
          <a:p>
            <a:endParaRPr lang="en-US" sz="2400" dirty="0" smtClean="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146</a:t>
            </a:fld>
            <a:endParaRPr lang="en-US"/>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9653122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6" name="Content Placeholder 5"/>
          <p:cNvSpPr>
            <a:spLocks noGrp="1"/>
          </p:cNvSpPr>
          <p:nvPr>
            <p:ph idx="1"/>
          </p:nvPr>
        </p:nvSpPr>
        <p:spPr/>
        <p:txBody>
          <a:bodyPr>
            <a:normAutofit/>
          </a:bodyPr>
          <a:lstStyle/>
          <a:p>
            <a:r>
              <a:rPr lang="en-US" dirty="0" smtClean="0"/>
              <a:t>Mixed-effect models are:</a:t>
            </a:r>
          </a:p>
          <a:p>
            <a:pPr lvl="1"/>
            <a:r>
              <a:rPr lang="en-US" dirty="0" smtClean="0"/>
              <a:t>Well-accepted in psychology, education, some business school departments</a:t>
            </a:r>
          </a:p>
          <a:p>
            <a:pPr lvl="1"/>
            <a:r>
              <a:rPr lang="en-US" dirty="0" smtClean="0"/>
              <a:t>Less known and less used in political science, economics.</a:t>
            </a:r>
          </a:p>
          <a:p>
            <a:pPr lvl="1"/>
            <a:endParaRPr lang="en-US" dirty="0"/>
          </a:p>
          <a:p>
            <a:r>
              <a:rPr lang="en-US" dirty="0" smtClean="0"/>
              <a:t>For analysts working with data that contain some degree of non-independence (nested or longitudinal), the methods are potentially quite valuable.</a:t>
            </a:r>
          </a:p>
          <a:p>
            <a:endParaRPr lang="en-US" dirty="0"/>
          </a:p>
          <a:p>
            <a:r>
              <a:rPr lang="en-US" dirty="0" smtClean="0"/>
              <a:t>Advances in R (e.g., lme4) make the methods more and more applicable to large and </a:t>
            </a:r>
            <a:r>
              <a:rPr lang="en-US" smtClean="0"/>
              <a:t>complex datasets.</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147</a:t>
            </a:fld>
            <a:endParaRPr lang="en-US"/>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82958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15</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1927" name="Rectangle 4"/>
          <p:cNvSpPr>
            <a:spLocks noGrp="1" noChangeArrowheads="1"/>
          </p:cNvSpPr>
          <p:nvPr>
            <p:ph type="body" idx="1"/>
          </p:nvPr>
        </p:nvSpPr>
        <p:spPr>
          <a:xfrm>
            <a:off x="457200" y="1295400"/>
            <a:ext cx="8229600" cy="4724400"/>
          </a:xfrm>
        </p:spPr>
        <p:txBody>
          <a:bodyPr>
            <a:normAutofit/>
          </a:bodyPr>
          <a:lstStyle/>
          <a:p>
            <a:r>
              <a:rPr lang="en-US" altLang="en-US" dirty="0" smtClean="0"/>
              <a:t>What if we were trying to predict individual’s perceptions of leadership from individuals reports of work hours?</a:t>
            </a:r>
          </a:p>
          <a:p>
            <a:pPr lvl="1"/>
            <a:r>
              <a:rPr lang="en-US" altLang="en-US" dirty="0" smtClean="0"/>
              <a:t>Individual reports of work hours negatively related to views of leaders</a:t>
            </a:r>
          </a:p>
          <a:p>
            <a:endParaRPr lang="en-US" altLang="en-US" dirty="0"/>
          </a:p>
          <a:p>
            <a:r>
              <a:rPr lang="en-US" altLang="en-US" dirty="0" smtClean="0"/>
              <a:t>Non-independence would be a problem</a:t>
            </a:r>
          </a:p>
          <a:p>
            <a:pPr lvl="1"/>
            <a:r>
              <a:rPr lang="en-US" altLang="en-US" dirty="0" smtClean="0"/>
              <a:t>Parameter estimates (my focus here)</a:t>
            </a:r>
          </a:p>
          <a:p>
            <a:pPr lvl="1"/>
            <a:r>
              <a:rPr lang="en-US" altLang="en-US" dirty="0" smtClean="0"/>
              <a:t>Standard Errors (see </a:t>
            </a:r>
            <a:r>
              <a:rPr lang="en-US" altLang="en-US" dirty="0" err="1" smtClean="0"/>
              <a:t>Bliese</a:t>
            </a:r>
            <a:r>
              <a:rPr lang="en-US" altLang="en-US" dirty="0" smtClean="0"/>
              <a:t> &amp; </a:t>
            </a:r>
            <a:r>
              <a:rPr lang="en-US" altLang="en-US" dirty="0" err="1" smtClean="0"/>
              <a:t>Hanges</a:t>
            </a:r>
            <a:r>
              <a:rPr lang="en-US" altLang="en-US" dirty="0" smtClean="0"/>
              <a:t>, 2004)</a:t>
            </a:r>
          </a:p>
          <a:p>
            <a:pPr lvl="1"/>
            <a:endParaRPr lang="en-US" altLang="en-US" dirty="0"/>
          </a:p>
          <a:p>
            <a:r>
              <a:rPr lang="en-US" altLang="en-US" dirty="0" smtClean="0"/>
              <a:t>Numerous ways to fix the problems:</a:t>
            </a:r>
          </a:p>
          <a:p>
            <a:pPr lvl="1"/>
            <a:r>
              <a:rPr lang="en-US" altLang="en-US" dirty="0" smtClean="0"/>
              <a:t>Fixed-effect OLS models</a:t>
            </a:r>
          </a:p>
          <a:p>
            <a:pPr lvl="1"/>
            <a:r>
              <a:rPr lang="en-US" altLang="en-US" dirty="0" smtClean="0"/>
              <a:t>Generalized Estimation Equations (gee) [Not discussed here]</a:t>
            </a:r>
          </a:p>
          <a:p>
            <a:pPr lvl="1"/>
            <a:r>
              <a:rPr lang="en-US" altLang="en-US" dirty="0" smtClean="0"/>
              <a:t>Mixed-Effects models</a:t>
            </a:r>
          </a:p>
          <a:p>
            <a:pPr marL="457200" lvl="1" indent="0">
              <a:buNone/>
            </a:pPr>
            <a:endParaRPr lang="en-US" altLang="en-US" dirty="0"/>
          </a:p>
          <a:p>
            <a:pPr marL="457200" lvl="1" indent="0">
              <a:buNone/>
            </a:pPr>
            <a:endParaRPr lang="en-US" altLang="en-US" dirty="0" smtClean="0"/>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468846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57200" y="1295400"/>
            <a:ext cx="8229600" cy="4800600"/>
          </a:xfrm>
        </p:spPr>
        <p:txBody>
          <a:bodyPr>
            <a:normAutofit/>
          </a:bodyPr>
          <a:lstStyle/>
          <a:p>
            <a:r>
              <a:rPr lang="en-US" altLang="en-US" dirty="0" smtClean="0"/>
              <a:t>Ordinary Least Squares (OLS) Regression (biased)</a:t>
            </a:r>
          </a:p>
          <a:p>
            <a:endParaRPr lang="en-US" altLang="en-US" dirty="0"/>
          </a:p>
          <a:p>
            <a:endParaRPr lang="en-US" altLang="en-US" dirty="0" smtClean="0"/>
          </a:p>
          <a:p>
            <a:endParaRPr lang="en-US" altLang="en-US" dirty="0"/>
          </a:p>
          <a:p>
            <a:endParaRPr lang="en-US" altLang="en-US" dirty="0" smtClean="0"/>
          </a:p>
          <a:p>
            <a:r>
              <a:rPr lang="en-US" altLang="en-US" dirty="0"/>
              <a:t>Fixed-Effect Fix (OLS</a:t>
            </a:r>
            <a:r>
              <a:rPr lang="en-US" altLang="en-US" dirty="0" smtClean="0"/>
              <a:t>) Regression (unbiased)</a:t>
            </a:r>
          </a:p>
          <a:p>
            <a:endParaRPr lang="en-US" altLang="en-US" dirty="0"/>
          </a:p>
          <a:p>
            <a:endParaRPr lang="en-US" altLang="en-US" dirty="0" smtClean="0"/>
          </a:p>
          <a:p>
            <a:endParaRPr lang="en-US" altLang="en-US" dirty="0"/>
          </a:p>
          <a:p>
            <a:endParaRPr lang="en-US" altLang="en-US" dirty="0" smtClean="0"/>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16</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1926" name="Text Box 3"/>
          <p:cNvSpPr txBox="1">
            <a:spLocks noChangeArrowheads="1"/>
          </p:cNvSpPr>
          <p:nvPr/>
        </p:nvSpPr>
        <p:spPr bwMode="auto">
          <a:xfrm>
            <a:off x="995363" y="1798637"/>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LEAD~HRS,data</a:t>
            </a:r>
            <a:r>
              <a:rPr lang="en-US" altLang="en-US" sz="1800" dirty="0">
                <a:latin typeface="Courier New" panose="02070309020205020404" pitchFamily="49" charset="0"/>
              </a:rPr>
              <a:t>=bh1996)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smtClean="0">
                <a:latin typeface="Courier New" panose="02070309020205020404" pitchFamily="49" charset="0"/>
              </a:rPr>
              <a:t>coef,dig</a:t>
            </a:r>
            <a:r>
              <a:rPr lang="en-US" altLang="en-US" sz="1800" dirty="0" smtClean="0">
                <a:latin typeface="Courier New" panose="02070309020205020404" pitchFamily="49" charset="0"/>
              </a:rPr>
              <a:t>=4</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3.4072     0.0452  75.4557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-0.0457</a:t>
            </a:r>
            <a:r>
              <a:rPr lang="en-US" altLang="en-US" sz="1800" dirty="0">
                <a:latin typeface="Courier New" panose="02070309020205020404" pitchFamily="49" charset="0"/>
              </a:rPr>
              <a:t>     0.0039 -11.6679        0</a:t>
            </a:r>
          </a:p>
        </p:txBody>
      </p:sp>
      <p:sp>
        <p:nvSpPr>
          <p:cNvPr id="8" name="Text Box 3"/>
          <p:cNvSpPr txBox="1">
            <a:spLocks noChangeArrowheads="1"/>
          </p:cNvSpPr>
          <p:nvPr/>
        </p:nvSpPr>
        <p:spPr bwMode="auto">
          <a:xfrm>
            <a:off x="995363" y="4038600"/>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LEAD~HRS+</a:t>
            </a:r>
            <a:r>
              <a:rPr lang="en-US" altLang="en-US" sz="1800" b="1" dirty="0" err="1">
                <a:latin typeface="Courier New" panose="02070309020205020404" pitchFamily="49" charset="0"/>
              </a:rPr>
              <a:t>as.factor</a:t>
            </a:r>
            <a:r>
              <a:rPr lang="en-US" altLang="en-US" sz="1800" b="1" dirty="0">
                <a:latin typeface="Courier New" panose="02070309020205020404" pitchFamily="49" charset="0"/>
              </a:rPr>
              <a:t>(GRP)</a:t>
            </a:r>
            <a:r>
              <a:rPr lang="en-US" altLang="en-US" sz="1800" dirty="0">
                <a:latin typeface="Courier New" panose="02070309020205020404" pitchFamily="49" charset="0"/>
              </a:rPr>
              <a:t>,data=bh1996)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b="1" dirty="0" err="1">
                <a:latin typeface="Courier New" panose="02070309020205020404" pitchFamily="49" charset="0"/>
              </a:rPr>
              <a:t>coef</a:t>
            </a:r>
            <a:r>
              <a:rPr lang="en-US" altLang="en-US" sz="1800" b="1" dirty="0">
                <a:latin typeface="Courier New" panose="02070309020205020404" pitchFamily="49" charset="0"/>
              </a:rPr>
              <a:t>[1:2,]</a:t>
            </a:r>
            <a:r>
              <a:rPr lang="en-US" altLang="en-US" sz="1800" dirty="0">
                <a:latin typeface="Courier New" panose="02070309020205020404" pitchFamily="49" charset="0"/>
              </a:rPr>
              <a:t>,dig=4)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3.3317     0.0941 35.4019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0.0040 -9.2378        0</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922039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 on Nested Data</a:t>
            </a:r>
          </a:p>
        </p:txBody>
      </p:sp>
      <p:sp>
        <p:nvSpPr>
          <p:cNvPr id="8" name="Content Placeholder 7"/>
          <p:cNvSpPr>
            <a:spLocks noGrp="1"/>
          </p:cNvSpPr>
          <p:nvPr>
            <p:ph idx="1"/>
          </p:nvPr>
        </p:nvSpPr>
        <p:spPr/>
        <p:txBody>
          <a:bodyPr/>
          <a:lstStyle/>
          <a:p>
            <a:r>
              <a:rPr lang="en-US" dirty="0" smtClean="0"/>
              <a:t>Fixed effect regression is “expensive”: Estimation / DF</a:t>
            </a:r>
          </a:p>
          <a:p>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17</a:t>
            </a:fld>
            <a:endParaRPr lang="en-US"/>
          </a:p>
        </p:txBody>
      </p:sp>
      <p:sp>
        <p:nvSpPr>
          <p:cNvPr id="9" name="Text Box 3"/>
          <p:cNvSpPr txBox="1">
            <a:spLocks noChangeArrowheads="1"/>
          </p:cNvSpPr>
          <p:nvPr/>
        </p:nvSpPr>
        <p:spPr bwMode="auto">
          <a:xfrm>
            <a:off x="995363" y="1752600"/>
            <a:ext cx="7590539" cy="4278094"/>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system.time</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LEAD~HRS,data</a:t>
            </a:r>
            <a:r>
              <a:rPr lang="en-US" altLang="en-US" sz="1600" dirty="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   user  system elapsed </a:t>
            </a:r>
          </a:p>
          <a:p>
            <a:pPr>
              <a:spcBef>
                <a:spcPct val="0"/>
              </a:spcBef>
              <a:buFontTx/>
              <a:buNone/>
            </a:pPr>
            <a:r>
              <a:rPr lang="en-US" altLang="en-US" sz="1600" dirty="0">
                <a:latin typeface="Courier New" panose="02070309020205020404" pitchFamily="49" charset="0"/>
              </a:rPr>
              <a:t>      0       0       </a:t>
            </a:r>
            <a:r>
              <a:rPr lang="en-US" altLang="en-US" sz="1600" b="1" dirty="0">
                <a:latin typeface="Courier New" panose="02070309020205020404" pitchFamily="49" charset="0"/>
              </a:rPr>
              <a:t>0</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system.time</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as.factor</a:t>
            </a:r>
            <a:r>
              <a:rPr lang="en-US" altLang="en-US" sz="1600" b="1" dirty="0">
                <a:latin typeface="Courier New" panose="02070309020205020404" pitchFamily="49" charset="0"/>
              </a:rPr>
              <a:t>(GRP)</a:t>
            </a:r>
            <a:r>
              <a:rPr lang="en-US" altLang="en-US" sz="1600" dirty="0">
                <a:latin typeface="Courier New" panose="02070309020205020404" pitchFamily="49" charset="0"/>
              </a:rPr>
              <a:t>,data=bh1996))</a:t>
            </a:r>
          </a:p>
          <a:p>
            <a:pPr>
              <a:spcBef>
                <a:spcPct val="0"/>
              </a:spcBef>
              <a:buFontTx/>
              <a:buNone/>
            </a:pPr>
            <a:r>
              <a:rPr lang="en-US" altLang="en-US" sz="1600" dirty="0">
                <a:latin typeface="Courier New" panose="02070309020205020404" pitchFamily="49" charset="0"/>
              </a:rPr>
              <a:t>   user  system elapsed </a:t>
            </a:r>
          </a:p>
          <a:p>
            <a:pPr>
              <a:spcBef>
                <a:spcPct val="0"/>
              </a:spcBef>
              <a:buFontTx/>
              <a:buNone/>
            </a:pPr>
            <a:r>
              <a:rPr lang="en-US" altLang="en-US" sz="1600" dirty="0">
                <a:latin typeface="Courier New" panose="02070309020205020404" pitchFamily="49" charset="0"/>
              </a:rPr>
              <a:t>   0.12    0.00    </a:t>
            </a:r>
            <a:r>
              <a:rPr lang="en-US" altLang="en-US" sz="1600" b="1" dirty="0">
                <a:latin typeface="Courier New" panose="02070309020205020404" pitchFamily="49" charset="0"/>
              </a:rPr>
              <a:t>0.12</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&gt; round(summary(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err="1">
                <a:latin typeface="Courier New" panose="02070309020205020404" pitchFamily="49" charset="0"/>
              </a:rPr>
              <a:t>coef,dig</a:t>
            </a:r>
            <a:r>
              <a:rPr lang="en-US" altLang="en-US" sz="1600" dirty="0">
                <a:latin typeface="Courier New" panose="02070309020205020404" pitchFamily="49" charset="0"/>
              </a:rPr>
              <a:t>=4</a:t>
            </a:r>
            <a:r>
              <a:rPr lang="en-US" altLang="en-US" sz="1600" dirty="0" smtClean="0">
                <a:latin typeface="Courier New" panose="02070309020205020404" pitchFamily="49" charset="0"/>
              </a:rPr>
              <a:t>) </a:t>
            </a:r>
            <a:r>
              <a:rPr lang="en-US" altLang="en-US" sz="1600" b="1" dirty="0" smtClean="0">
                <a:latin typeface="Courier New" panose="02070309020205020404" pitchFamily="49" charset="0"/>
              </a:rPr>
              <a:t>#Lots more GRPS not shown</a:t>
            </a:r>
            <a:endParaRPr lang="en-US" altLang="en-US" sz="1600" b="1"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                 Estimate Std. Error t value </a:t>
            </a:r>
            <a:r>
              <a:rPr lang="en-US" altLang="en-US" sz="1600" dirty="0" err="1">
                <a:latin typeface="Courier New" panose="02070309020205020404" pitchFamily="49" charset="0"/>
              </a:rPr>
              <a:t>Pr</a:t>
            </a:r>
            <a:r>
              <a:rPr lang="en-US" altLang="en-US" sz="1600" dirty="0">
                <a:latin typeface="Courier New" panose="02070309020205020404" pitchFamily="49" charset="0"/>
              </a:rPr>
              <a:t>(&gt;|t|)</a:t>
            </a:r>
          </a:p>
          <a:p>
            <a:pPr>
              <a:spcBef>
                <a:spcPct val="0"/>
              </a:spcBef>
              <a:buFontTx/>
              <a:buNone/>
            </a:pPr>
            <a:r>
              <a:rPr lang="en-US" altLang="en-US" sz="1600" dirty="0">
                <a:latin typeface="Courier New" panose="02070309020205020404" pitchFamily="49" charset="0"/>
              </a:rPr>
              <a:t>(Intercept)        3.3317     0.0941 35.4019   0.0000</a:t>
            </a:r>
          </a:p>
          <a:p>
            <a:pPr>
              <a:spcBef>
                <a:spcPct val="0"/>
              </a:spcBef>
              <a:buFontTx/>
              <a:buNone/>
            </a:pPr>
            <a:r>
              <a:rPr lang="en-US" altLang="en-US" sz="1600" dirty="0">
                <a:latin typeface="Courier New" panose="02070309020205020404" pitchFamily="49" charset="0"/>
              </a:rPr>
              <a:t>HRS               -0.0367     0.0040 -9.2378   0.0000</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(GRP)2   -0.3995     0.1231 -3.2455   0.0012</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(GRP)3   -0.0163     0.1110 -0.1467   0.8833</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(GRP)4   -0.1445     0.1387 -1.0417   0.2976</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(GRP)5    0.2034     0.1096  1.8553   0.0636</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(GRP)6   -0.0969     0.1592 -0.6087   0.5427</a:t>
            </a:r>
          </a:p>
          <a:p>
            <a:pPr>
              <a:spcBef>
                <a:spcPct val="0"/>
              </a:spcBef>
              <a:buFontTx/>
              <a:buNone/>
            </a:pPr>
            <a:r>
              <a:rPr lang="en-US" altLang="en-US" sz="1600" dirty="0" err="1">
                <a:latin typeface="Courier New" panose="02070309020205020404" pitchFamily="49" charset="0"/>
              </a:rPr>
              <a:t>as.factor</a:t>
            </a:r>
            <a:r>
              <a:rPr lang="en-US" altLang="en-US" sz="1600" dirty="0">
                <a:latin typeface="Courier New" panose="02070309020205020404" pitchFamily="49" charset="0"/>
              </a:rPr>
              <a:t>(GRP)7   -0.3772     0.1572 -2.3995   0.0164</a:t>
            </a:r>
          </a:p>
          <a:p>
            <a:pPr>
              <a:spcBef>
                <a:spcPct val="0"/>
              </a:spcBef>
              <a:buFontTx/>
              <a:buNone/>
            </a:pPr>
            <a:r>
              <a:rPr lang="en-US" altLang="en-US" sz="1600" dirty="0" smtClean="0">
                <a:latin typeface="Courier New" panose="02070309020205020404" pitchFamily="49" charset="0"/>
              </a:rPr>
              <a:t>....</a:t>
            </a:r>
            <a:endParaRPr lang="en-US" altLang="en-US" sz="1600" dirty="0">
              <a:latin typeface="Courier New" panose="02070309020205020404" pitchFamily="49" charset="0"/>
            </a:endParaRP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7556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smtClean="0"/>
              <a:t>Fixed-Effect Fix (OLS): "gold-standard" here</a:t>
            </a:r>
          </a:p>
          <a:p>
            <a:pPr marL="0" indent="0">
              <a:buNone/>
            </a:pPr>
            <a:endParaRPr lang="en-US" altLang="en-US" dirty="0" smtClean="0"/>
          </a:p>
          <a:p>
            <a:endParaRPr lang="en-US" altLang="en-US" dirty="0"/>
          </a:p>
          <a:p>
            <a:endParaRPr lang="en-US" altLang="en-US" dirty="0" smtClean="0"/>
          </a:p>
          <a:p>
            <a:endParaRPr lang="en-US" altLang="en-US" dirty="0"/>
          </a:p>
          <a:p>
            <a:r>
              <a:rPr lang="en-US" altLang="en-US" dirty="0" smtClean="0"/>
              <a:t>Mixed-Effect Model: Good here, but easily Improved</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18</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81926" name="Text Box 3"/>
          <p:cNvSpPr txBox="1">
            <a:spLocks noChangeArrowheads="1"/>
          </p:cNvSpPr>
          <p:nvPr/>
        </p:nvSpPr>
        <p:spPr bwMode="auto">
          <a:xfrm>
            <a:off x="923421" y="4114800"/>
            <a:ext cx="7077579" cy="1754326"/>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library(</a:t>
            </a:r>
            <a:r>
              <a:rPr lang="en-US" altLang="en-US" sz="1800" dirty="0" err="1">
                <a:latin typeface="Courier New" panose="02070309020205020404" pitchFamily="49" charset="0"/>
              </a:rPr>
              <a:t>nlme</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b="1"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LEAD~HRS,</a:t>
            </a:r>
            <a:r>
              <a:rPr lang="en-US" altLang="en-US" sz="1800" b="1" dirty="0" err="1">
                <a:latin typeface="Courier New" panose="02070309020205020404" pitchFamily="49" charset="0"/>
              </a:rPr>
              <a:t>random</a:t>
            </a:r>
            <a:r>
              <a:rPr lang="en-US" altLang="en-US" sz="1800" b="1" dirty="0">
                <a:latin typeface="Courier New" panose="02070309020205020404" pitchFamily="49" charset="0"/>
              </a:rPr>
              <a:t>=~1|GRP</a:t>
            </a:r>
            <a:r>
              <a:rPr lang="en-US" altLang="en-US" sz="1800" dirty="0">
                <a:latin typeface="Courier New" panose="02070309020205020404" pitchFamily="49" charset="0"/>
              </a:rPr>
              <a:t>,data=bh1996)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3.3208    0.0542 7282 61.2921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-0.0381    </a:t>
            </a:r>
            <a:r>
              <a:rPr lang="en-US" altLang="en-US" sz="1800" dirty="0">
                <a:latin typeface="Courier New" panose="02070309020205020404" pitchFamily="49" charset="0"/>
              </a:rPr>
              <a:t>0.0039 7282 -9.6474       0</a:t>
            </a:r>
          </a:p>
        </p:txBody>
      </p:sp>
      <p:sp>
        <p:nvSpPr>
          <p:cNvPr id="8" name="Text Box 3"/>
          <p:cNvSpPr txBox="1">
            <a:spLocks noChangeArrowheads="1"/>
          </p:cNvSpPr>
          <p:nvPr/>
        </p:nvSpPr>
        <p:spPr bwMode="auto">
          <a:xfrm>
            <a:off x="995363" y="1828800"/>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LEAD~HRS+as.factor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[1:2,],dig=4)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3.3317     0.0941 35.4019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0.0040 -9.2378        0</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08706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a:t>Fixed-Effect Fix (OLS): "gold-standard" </a:t>
            </a:r>
            <a:r>
              <a:rPr lang="en-US" altLang="en-US" dirty="0" smtClean="0"/>
              <a:t>here</a:t>
            </a:r>
          </a:p>
          <a:p>
            <a:endParaRPr lang="en-US" altLang="en-US" dirty="0" smtClean="0"/>
          </a:p>
          <a:p>
            <a:endParaRPr lang="en-US" altLang="en-US" dirty="0"/>
          </a:p>
          <a:p>
            <a:endParaRPr lang="en-US" altLang="en-US" dirty="0" smtClean="0"/>
          </a:p>
          <a:p>
            <a:endParaRPr lang="en-US" altLang="en-US" dirty="0"/>
          </a:p>
          <a:p>
            <a:r>
              <a:rPr lang="en-US" altLang="en-US" dirty="0" smtClean="0"/>
              <a:t>Mixed-Effect Model (group-mean centered)</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19</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Mixed-Effects Models</a:t>
            </a:r>
            <a:endParaRPr lang="en-US" altLang="en-US" dirty="0" smtClean="0"/>
          </a:p>
        </p:txBody>
      </p:sp>
      <p:sp>
        <p:nvSpPr>
          <p:cNvPr id="81926" name="Text Box 3"/>
          <p:cNvSpPr txBox="1">
            <a:spLocks noChangeArrowheads="1"/>
          </p:cNvSpPr>
          <p:nvPr/>
        </p:nvSpPr>
        <p:spPr bwMode="auto">
          <a:xfrm>
            <a:off x="923421" y="3962400"/>
            <a:ext cx="7077579"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a:t>
            </a:r>
            <a:r>
              <a:rPr lang="en-US" altLang="en-US" sz="1800" b="1" dirty="0" err="1">
                <a:latin typeface="Courier New" panose="02070309020205020404" pitchFamily="49" charset="0"/>
              </a:rPr>
              <a:t>W.HRS</a:t>
            </a:r>
            <a:r>
              <a:rPr lang="en-US" altLang="en-US" sz="1800" dirty="0" err="1">
                <a:latin typeface="Courier New" panose="02070309020205020404" pitchFamily="49" charset="0"/>
              </a:rPr>
              <a:t>,random</a:t>
            </a:r>
            <a:r>
              <a:rPr lang="en-US" altLang="en-US" sz="1800" dirty="0">
                <a:latin typeface="Courier New" panose="02070309020205020404" pitchFamily="49" charset="0"/>
              </a:rPr>
              <a:t>=~1|GRP,data=bh1996)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2.8885    0.0316 7282 91.2764       0</a:t>
            </a:r>
          </a:p>
          <a:p>
            <a:pPr>
              <a:spcBef>
                <a:spcPct val="0"/>
              </a:spcBef>
              <a:buFontTx/>
              <a:buNone/>
            </a:pPr>
            <a:r>
              <a:rPr lang="en-US" altLang="en-US" sz="1800" dirty="0">
                <a:latin typeface="Courier New" panose="02070309020205020404" pitchFamily="49" charset="0"/>
              </a:rPr>
              <a:t>W.HRS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7282 -9.2372       0</a:t>
            </a:r>
          </a:p>
        </p:txBody>
      </p:sp>
      <p:sp>
        <p:nvSpPr>
          <p:cNvPr id="8" name="Text Box 3"/>
          <p:cNvSpPr txBox="1">
            <a:spLocks noChangeArrowheads="1"/>
          </p:cNvSpPr>
          <p:nvPr/>
        </p:nvSpPr>
        <p:spPr bwMode="auto">
          <a:xfrm>
            <a:off x="995363" y="1752600"/>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LEAD~HRS+as.factor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[1:2,],dig=4)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3.3317     0.0941 35.4019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0.0040 -9.2378        0</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57175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b">
            <a:normAutofit/>
          </a:bodyPr>
          <a:lstStyle/>
          <a:p>
            <a:r>
              <a:rPr lang="en-US" dirty="0" smtClean="0"/>
              <a:t>Purpose</a:t>
            </a:r>
          </a:p>
        </p:txBody>
      </p:sp>
      <p:sp>
        <p:nvSpPr>
          <p:cNvPr id="4" name="Content Placeholder 3"/>
          <p:cNvSpPr txBox="1">
            <a:spLocks noGrp="1"/>
          </p:cNvSpPr>
          <p:nvPr>
            <p:ph sz="half" idx="4294967295"/>
          </p:nvPr>
        </p:nvSpPr>
        <p:spPr>
          <a:xfrm>
            <a:off x="457200" y="1371600"/>
            <a:ext cx="8153400" cy="4721292"/>
          </a:xfrm>
          <a:prstGeom prst="rect">
            <a:avLst/>
          </a:prstGeom>
          <a:noFill/>
          <a:ln w="28575"/>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a:spcAft>
                <a:spcPts val="600"/>
              </a:spcAft>
            </a:pPr>
            <a:r>
              <a:rPr lang="en-US" sz="2400" dirty="0" smtClean="0">
                <a:solidFill>
                  <a:schemeClr val="tx1"/>
                </a:solidFill>
              </a:rPr>
              <a:t>Discuss challenges and opportunities analyzing nested data using mixed-effect model functions in R</a:t>
            </a:r>
          </a:p>
          <a:p>
            <a:pPr lvl="1">
              <a:spcAft>
                <a:spcPts val="600"/>
              </a:spcAft>
            </a:pPr>
            <a:r>
              <a:rPr lang="en-US" sz="2000" dirty="0" smtClean="0">
                <a:solidFill>
                  <a:schemeClr val="tx1"/>
                </a:solidFill>
              </a:rPr>
              <a:t>Nested Data</a:t>
            </a:r>
          </a:p>
          <a:p>
            <a:pPr lvl="1">
              <a:spcAft>
                <a:spcPts val="600"/>
              </a:spcAft>
            </a:pPr>
            <a:r>
              <a:rPr lang="en-US" dirty="0" smtClean="0">
                <a:solidFill>
                  <a:schemeClr val="tx1"/>
                </a:solidFill>
              </a:rPr>
              <a:t>Longitudinal (Panel) Data</a:t>
            </a:r>
          </a:p>
          <a:p>
            <a:pPr>
              <a:spcAft>
                <a:spcPts val="600"/>
              </a:spcAft>
            </a:pPr>
            <a:endParaRPr lang="en-US" sz="2400" dirty="0">
              <a:solidFill>
                <a:schemeClr val="tx1"/>
              </a:solidFill>
            </a:endParaRPr>
          </a:p>
          <a:p>
            <a:pPr marL="457200" lvl="1" indent="0">
              <a:spcAft>
                <a:spcPts val="600"/>
              </a:spcAft>
              <a:buNone/>
            </a:pPr>
            <a:endParaRPr lang="en-US" sz="2000" dirty="0" smtClean="0">
              <a:solidFill>
                <a:schemeClr val="tx1"/>
              </a:solidFill>
            </a:endParaRPr>
          </a:p>
          <a:p>
            <a:pPr>
              <a:spcAft>
                <a:spcPts val="600"/>
              </a:spcAft>
            </a:pPr>
            <a:endParaRPr lang="en-US" sz="2400" dirty="0" smtClean="0">
              <a:solidFill>
                <a:schemeClr val="tx1"/>
              </a:solidFill>
            </a:endParaRPr>
          </a:p>
        </p:txBody>
      </p:sp>
      <p:sp>
        <p:nvSpPr>
          <p:cNvPr id="6" name="Footer Placeholder 5"/>
          <p:cNvSpPr>
            <a:spLocks noGrp="1"/>
          </p:cNvSpPr>
          <p:nvPr>
            <p:ph type="ftr" sz="quarter" idx="11"/>
          </p:nvPr>
        </p:nvSpPr>
        <p:spPr/>
        <p:txBody>
          <a:bodyPr/>
          <a:lstStyle/>
          <a:p>
            <a:r>
              <a:rPr lang="en-US" smtClean="0"/>
              <a:t>Copyright Paul D. Bliese</a:t>
            </a:r>
            <a:endParaRPr lang="en-US"/>
          </a:p>
        </p:txBody>
      </p:sp>
      <p:sp>
        <p:nvSpPr>
          <p:cNvPr id="7" name="Slide Number Placeholder 6"/>
          <p:cNvSpPr>
            <a:spLocks noGrp="1"/>
          </p:cNvSpPr>
          <p:nvPr>
            <p:ph type="sldNum" sz="quarter" idx="12"/>
          </p:nvPr>
        </p:nvSpPr>
        <p:spPr/>
        <p:txBody>
          <a:bodyPr/>
          <a:lstStyle/>
          <a:p>
            <a:fld id="{EF9ED809-4000-446B-AD20-C2D926150CDC}" type="slidenum">
              <a:rPr lang="en-US" smtClean="0"/>
              <a:t>2</a:t>
            </a:fld>
            <a:endParaRPr lang="en-US"/>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7195296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a:t>Fixed-Effect Fix (OLS): "gold-standard" </a:t>
            </a:r>
            <a:r>
              <a:rPr lang="en-US" altLang="en-US" dirty="0" smtClean="0"/>
              <a:t>here</a:t>
            </a:r>
          </a:p>
          <a:p>
            <a:endParaRPr lang="en-US" altLang="en-US" dirty="0" smtClean="0"/>
          </a:p>
          <a:p>
            <a:endParaRPr lang="en-US" altLang="en-US" dirty="0"/>
          </a:p>
          <a:p>
            <a:endParaRPr lang="en-US" altLang="en-US" dirty="0" smtClean="0"/>
          </a:p>
          <a:p>
            <a:endParaRPr lang="en-US" altLang="en-US" dirty="0"/>
          </a:p>
          <a:p>
            <a:r>
              <a:rPr lang="en-US" altLang="en-US" dirty="0" smtClean="0"/>
              <a:t>Another Mixed-Effect Model (Add group-mean)</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37F311E-59F4-4EFE-A9F0-8751ACA8646D}" type="slidenum">
              <a:rPr lang="en-US" altLang="en-US">
                <a:latin typeface="Arial" panose="020B0604020202020204" pitchFamily="34" charset="0"/>
              </a:rPr>
              <a:pPr/>
              <a:t>20</a:t>
            </a:fld>
            <a:endParaRPr lang="en-US" altLang="en-US">
              <a:latin typeface="Arial" panose="020B0604020202020204" pitchFamily="34" charset="0"/>
            </a:endParaRPr>
          </a:p>
        </p:txBody>
      </p:sp>
      <p:sp>
        <p:nvSpPr>
          <p:cNvPr id="81925" name="Rectangle 2"/>
          <p:cNvSpPr>
            <a:spLocks noGrp="1" noChangeArrowheads="1"/>
          </p:cNvSpPr>
          <p:nvPr>
            <p:ph type="title"/>
          </p:nvPr>
        </p:nvSpPr>
        <p:spPr/>
        <p:txBody>
          <a:bodyPr/>
          <a:lstStyle/>
          <a:p>
            <a:r>
              <a:rPr lang="en-US" dirty="0"/>
              <a:t>Background on Mixed-Effects Models</a:t>
            </a:r>
            <a:endParaRPr lang="en-US" altLang="en-US" dirty="0" smtClean="0"/>
          </a:p>
        </p:txBody>
      </p:sp>
      <p:sp>
        <p:nvSpPr>
          <p:cNvPr id="81926" name="Text Box 3"/>
          <p:cNvSpPr txBox="1">
            <a:spLocks noChangeArrowheads="1"/>
          </p:cNvSpPr>
          <p:nvPr/>
        </p:nvSpPr>
        <p:spPr bwMode="auto">
          <a:xfrm>
            <a:off x="923421" y="3962400"/>
            <a:ext cx="7491153" cy="1754326"/>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LEAD~HRS+</a:t>
            </a:r>
            <a:r>
              <a:rPr lang="en-US" altLang="en-US" sz="1800" b="1" dirty="0" err="1">
                <a:latin typeface="Courier New" panose="02070309020205020404" pitchFamily="49" charset="0"/>
              </a:rPr>
              <a:t>G.HRS</a:t>
            </a:r>
            <a:r>
              <a:rPr lang="en-US" altLang="en-US" sz="1800" dirty="0" err="1">
                <a:latin typeface="Courier New" panose="02070309020205020404" pitchFamily="49" charset="0"/>
              </a:rPr>
              <a:t>,random</a:t>
            </a:r>
            <a:r>
              <a:rPr lang="en-US" altLang="en-US" sz="1800" dirty="0">
                <a:latin typeface="Courier New" panose="02070309020205020404" pitchFamily="49" charset="0"/>
              </a:rPr>
              <a:t>=~1|GRP,data=bh1996)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4.5888    0.3882 7282 11.8193  0.0000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7282 -9.2378  0.0000</a:t>
            </a:r>
          </a:p>
          <a:p>
            <a:pPr>
              <a:spcBef>
                <a:spcPct val="0"/>
              </a:spcBef>
              <a:buFontTx/>
              <a:buNone/>
            </a:pPr>
            <a:r>
              <a:rPr lang="en-US" altLang="en-US" sz="1800" dirty="0">
                <a:latin typeface="Courier New" panose="02070309020205020404" pitchFamily="49" charset="0"/>
              </a:rPr>
              <a:t>G.HRS       -0.1131    0.0343   97 -3.2939  0.0014</a:t>
            </a:r>
          </a:p>
        </p:txBody>
      </p:sp>
      <p:sp>
        <p:nvSpPr>
          <p:cNvPr id="8" name="Text Box 3"/>
          <p:cNvSpPr txBox="1">
            <a:spLocks noChangeArrowheads="1"/>
          </p:cNvSpPr>
          <p:nvPr/>
        </p:nvSpPr>
        <p:spPr bwMode="auto">
          <a:xfrm>
            <a:off x="995363" y="1752600"/>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LEAD~HRS+as.factor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[1:2,],dig=4)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3.3317     0.0941 35.4019        0</a:t>
            </a:r>
          </a:p>
          <a:p>
            <a:pPr>
              <a:spcBef>
                <a:spcPct val="0"/>
              </a:spcBef>
              <a:buFontTx/>
              <a:buNone/>
            </a:pPr>
            <a:r>
              <a:rPr lang="en-US" altLang="en-US" sz="1800" dirty="0">
                <a:latin typeface="Courier New" panose="02070309020205020404" pitchFamily="49" charset="0"/>
              </a:rPr>
              <a:t>HRS          </a:t>
            </a:r>
            <a:r>
              <a:rPr lang="en-US" altLang="en-US" sz="1800" b="1" dirty="0">
                <a:solidFill>
                  <a:srgbClr val="FF0000"/>
                </a:solidFill>
                <a:latin typeface="Courier New" panose="02070309020205020404" pitchFamily="49" charset="0"/>
              </a:rPr>
              <a:t>-0.0367     </a:t>
            </a:r>
            <a:r>
              <a:rPr lang="en-US" altLang="en-US" sz="1800" dirty="0">
                <a:latin typeface="Courier New" panose="02070309020205020404" pitchFamily="49" charset="0"/>
              </a:rPr>
              <a:t>0.0040 -9.2378        0</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2653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Background on Mixed-Effects Models</a:t>
            </a:r>
            <a:endParaRPr lang="en-US" dirty="0"/>
          </a:p>
        </p:txBody>
      </p:sp>
      <p:sp>
        <p:nvSpPr>
          <p:cNvPr id="8" name="Content Placeholder 7"/>
          <p:cNvSpPr>
            <a:spLocks noGrp="1"/>
          </p:cNvSpPr>
          <p:nvPr>
            <p:ph idx="1"/>
          </p:nvPr>
        </p:nvSpPr>
        <p:spPr/>
        <p:txBody>
          <a:bodyPr/>
          <a:lstStyle/>
          <a:p>
            <a:r>
              <a:rPr lang="en-US" dirty="0" smtClean="0"/>
              <a:t>Mixed-effect models account for groups using 1 DF</a:t>
            </a:r>
          </a:p>
          <a:p>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21</a:t>
            </a:fld>
            <a:endParaRPr lang="en-US"/>
          </a:p>
        </p:txBody>
      </p:sp>
      <p:sp>
        <p:nvSpPr>
          <p:cNvPr id="9" name="Text Box 3"/>
          <p:cNvSpPr txBox="1">
            <a:spLocks noChangeArrowheads="1"/>
          </p:cNvSpPr>
          <p:nvPr/>
        </p:nvSpPr>
        <p:spPr bwMode="auto">
          <a:xfrm>
            <a:off x="995363" y="1752600"/>
            <a:ext cx="7590539" cy="4278094"/>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 # from </a:t>
            </a:r>
            <a:r>
              <a:rPr lang="en-US" altLang="en-US" sz="1600" dirty="0" err="1">
                <a:latin typeface="Courier New" panose="02070309020205020404" pitchFamily="49" charset="0"/>
              </a:rPr>
              <a:t>nlme</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solidFill>
                  <a:srgbClr val="FF0000"/>
                </a:solidFill>
                <a:latin typeface="Courier New" panose="02070309020205020404" pitchFamily="49" charset="0"/>
              </a:rPr>
              <a:t>0.08296611</a:t>
            </a:r>
            <a:r>
              <a:rPr lang="en-US" altLang="en-US" sz="1600" dirty="0">
                <a:latin typeface="Courier New" panose="02070309020205020404" pitchFamily="49" charset="0"/>
              </a:rPr>
              <a:t> 0.2880384</a:t>
            </a:r>
          </a:p>
          <a:p>
            <a:pPr>
              <a:spcBef>
                <a:spcPct val="0"/>
              </a:spcBef>
              <a:buFontTx/>
              <a:buNone/>
            </a:pPr>
            <a:r>
              <a:rPr lang="en-US" altLang="en-US" sz="1600" dirty="0">
                <a:latin typeface="Courier New" panose="02070309020205020404" pitchFamily="49" charset="0"/>
              </a:rPr>
              <a:t>Residual    0.51494780 0.7175986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system.time</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a:latin typeface="Courier New" panose="02070309020205020404" pitchFamily="49" charset="0"/>
              </a:rPr>
              <a:t>lm</a:t>
            </a:r>
            <a:r>
              <a:rPr lang="en-US" altLang="en-US" sz="1600" dirty="0">
                <a:latin typeface="Courier New" panose="02070309020205020404" pitchFamily="49" charset="0"/>
              </a:rPr>
              <a:t>(</a:t>
            </a:r>
            <a:r>
              <a:rPr lang="en-US" altLang="en-US" sz="1600" dirty="0" err="1">
                <a:latin typeface="Courier New" panose="02070309020205020404" pitchFamily="49" charset="0"/>
              </a:rPr>
              <a:t>LEAD~HRS+as.factor</a:t>
            </a:r>
            <a:r>
              <a:rPr lang="en-US" altLang="en-US" sz="1600" dirty="0">
                <a:latin typeface="Courier New" panose="02070309020205020404" pitchFamily="49" charset="0"/>
              </a:rPr>
              <a:t>(GRP),data=bh1996))</a:t>
            </a:r>
          </a:p>
          <a:p>
            <a:pPr>
              <a:spcBef>
                <a:spcPct val="0"/>
              </a:spcBef>
              <a:buFontTx/>
              <a:buNone/>
            </a:pPr>
            <a:r>
              <a:rPr lang="en-US" altLang="en-US" sz="1600" dirty="0">
                <a:latin typeface="Courier New" panose="02070309020205020404" pitchFamily="49" charset="0"/>
              </a:rPr>
              <a:t>   user  system elapsed </a:t>
            </a:r>
          </a:p>
          <a:p>
            <a:pPr>
              <a:spcBef>
                <a:spcPct val="0"/>
              </a:spcBef>
              <a:buFontTx/>
              <a:buNone/>
            </a:pPr>
            <a:r>
              <a:rPr lang="en-US" altLang="en-US" sz="1600" dirty="0">
                <a:latin typeface="Courier New" panose="02070309020205020404" pitchFamily="49" charset="0"/>
              </a:rPr>
              <a:t>   0.14    0.00    </a:t>
            </a:r>
            <a:r>
              <a:rPr lang="en-US" altLang="en-US" sz="1600" b="1" dirty="0">
                <a:latin typeface="Courier New" panose="02070309020205020404" pitchFamily="49" charset="0"/>
              </a:rPr>
              <a:t>0.14</a:t>
            </a:r>
            <a:r>
              <a:rPr lang="en-US" altLang="en-US" sz="1600" dirty="0">
                <a:latin typeface="Courier New" panose="02070309020205020404" pitchFamily="49" charset="0"/>
              </a:rPr>
              <a:t> </a:t>
            </a:r>
          </a:p>
          <a:p>
            <a:pPr>
              <a:spcBef>
                <a:spcPct val="0"/>
              </a:spcBef>
              <a:buFontTx/>
              <a:buNone/>
            </a:pPr>
            <a:r>
              <a:rPr lang="en-US" altLang="en-US" sz="1600" b="1" dirty="0" smtClean="0">
                <a:latin typeface="Courier New" panose="02070309020205020404" pitchFamily="49" charset="0"/>
              </a:rPr>
              <a:t># </a:t>
            </a:r>
            <a:r>
              <a:rPr lang="en-US" altLang="en-US" sz="1600" b="1" dirty="0" err="1" smtClean="0">
                <a:latin typeface="Courier New" panose="02070309020205020404" pitchFamily="49" charset="0"/>
              </a:rPr>
              <a:t>nlme</a:t>
            </a:r>
            <a:r>
              <a:rPr lang="en-US" altLang="en-US" sz="1600" b="1" dirty="0" smtClean="0">
                <a:latin typeface="Courier New" panose="02070309020205020404" pitchFamily="49" charset="0"/>
              </a:rPr>
              <a:t> library (older)</a:t>
            </a: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system.time</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LEAD~HRS,random</a:t>
            </a:r>
            <a:r>
              <a:rPr lang="en-US" altLang="en-US" sz="1600" dirty="0">
                <a:latin typeface="Courier New" panose="02070309020205020404" pitchFamily="49" charset="0"/>
              </a:rPr>
              <a:t>=~1|GRP,data=bh1996))</a:t>
            </a:r>
          </a:p>
          <a:p>
            <a:pPr>
              <a:spcBef>
                <a:spcPct val="0"/>
              </a:spcBef>
              <a:buFontTx/>
              <a:buNone/>
            </a:pPr>
            <a:r>
              <a:rPr lang="en-US" altLang="en-US" sz="1600" dirty="0">
                <a:latin typeface="Courier New" panose="02070309020205020404" pitchFamily="49" charset="0"/>
              </a:rPr>
              <a:t>   user  system elapsed </a:t>
            </a:r>
          </a:p>
          <a:p>
            <a:pPr>
              <a:spcBef>
                <a:spcPct val="0"/>
              </a:spcBef>
              <a:buFontTx/>
              <a:buNone/>
            </a:pPr>
            <a:r>
              <a:rPr lang="en-US" altLang="en-US" sz="1600" dirty="0">
                <a:latin typeface="Courier New" panose="02070309020205020404" pitchFamily="49" charset="0"/>
              </a:rPr>
              <a:t>   0.52    0.00    </a:t>
            </a:r>
            <a:r>
              <a:rPr lang="en-US" altLang="en-US" sz="1600" b="1" dirty="0">
                <a:latin typeface="Courier New" panose="02070309020205020404" pitchFamily="49" charset="0"/>
              </a:rPr>
              <a:t>0.53</a:t>
            </a:r>
            <a:r>
              <a:rPr lang="en-US" altLang="en-US" sz="1600" dirty="0">
                <a:latin typeface="Courier New" panose="02070309020205020404" pitchFamily="49" charset="0"/>
              </a:rPr>
              <a:t> </a:t>
            </a:r>
            <a:endParaRPr lang="en-US" altLang="en-US" sz="1600" dirty="0" smtClean="0">
              <a:latin typeface="Courier New" panose="02070309020205020404" pitchFamily="49" charset="0"/>
            </a:endParaRPr>
          </a:p>
          <a:p>
            <a:pPr>
              <a:spcBef>
                <a:spcPct val="0"/>
              </a:spcBef>
              <a:buFontTx/>
              <a:buNone/>
            </a:pPr>
            <a:r>
              <a:rPr lang="en-US" altLang="en-US" sz="1600" b="1" dirty="0" smtClean="0">
                <a:latin typeface="Courier New" panose="02070309020205020404" pitchFamily="49" charset="0"/>
              </a:rPr>
              <a:t># lme4 library (newer)</a:t>
            </a:r>
            <a:endParaRPr lang="en-US" altLang="en-US" sz="1600" b="1"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system.time</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lmer</a:t>
            </a:r>
            <a:r>
              <a:rPr lang="en-US" altLang="en-US" sz="1600" dirty="0">
                <a:latin typeface="Courier New" panose="02070309020205020404" pitchFamily="49" charset="0"/>
              </a:rPr>
              <a:t>(LEAD~HRS+(1|GRP),data=bh1996))</a:t>
            </a:r>
          </a:p>
          <a:p>
            <a:pPr>
              <a:spcBef>
                <a:spcPct val="0"/>
              </a:spcBef>
              <a:buFontTx/>
              <a:buNone/>
            </a:pPr>
            <a:r>
              <a:rPr lang="en-US" altLang="en-US" sz="1600" dirty="0">
                <a:latin typeface="Courier New" panose="02070309020205020404" pitchFamily="49" charset="0"/>
              </a:rPr>
              <a:t>   user  system elapsed </a:t>
            </a:r>
          </a:p>
          <a:p>
            <a:pPr>
              <a:spcBef>
                <a:spcPct val="0"/>
              </a:spcBef>
              <a:buFontTx/>
              <a:buNone/>
            </a:pPr>
            <a:r>
              <a:rPr lang="en-US" altLang="en-US" sz="1600" dirty="0">
                <a:latin typeface="Courier New" panose="02070309020205020404" pitchFamily="49" charset="0"/>
              </a:rPr>
              <a:t>   0.09    0.00    </a:t>
            </a:r>
            <a:r>
              <a:rPr lang="en-US" altLang="en-US" sz="1600" b="1" dirty="0">
                <a:latin typeface="Courier New" panose="02070309020205020404" pitchFamily="49" charset="0"/>
              </a:rPr>
              <a:t>0.09</a:t>
            </a:r>
            <a:r>
              <a:rPr lang="en-US" altLang="en-US" sz="1600" dirty="0">
                <a:latin typeface="Courier New" panose="02070309020205020404" pitchFamily="49" charset="0"/>
              </a:rPr>
              <a:t> </a:t>
            </a:r>
            <a:endParaRPr lang="en-US" altLang="en-US" sz="1600" dirty="0" smtClean="0">
              <a:latin typeface="Courier New" panose="02070309020205020404" pitchFamily="49" charset="0"/>
            </a:endParaRP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722552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smtClean="0"/>
              <a:t>Bottom-line is that if you use OLS regression for big-data that contains non-independence, you will likely either have:</a:t>
            </a:r>
          </a:p>
          <a:p>
            <a:pPr lvl="1"/>
            <a:r>
              <a:rPr lang="en-US" altLang="en-US" dirty="0" smtClean="0"/>
              <a:t>Highly parameterized models with n-1 dummy codes for groups</a:t>
            </a:r>
          </a:p>
          <a:p>
            <a:pPr lvl="1"/>
            <a:r>
              <a:rPr lang="en-US" altLang="en-US" dirty="0" smtClean="0"/>
              <a:t>Biases in parameters if raw data is used</a:t>
            </a:r>
          </a:p>
          <a:p>
            <a:endParaRPr lang="en-US" altLang="en-US" dirty="0" smtClean="0"/>
          </a:p>
          <a:p>
            <a:r>
              <a:rPr lang="en-US" altLang="en-US" dirty="0" smtClean="0"/>
              <a:t>Mixed-Effects models are often a reasonable alternative</a:t>
            </a:r>
          </a:p>
          <a:p>
            <a:pPr lvl="1"/>
            <a:r>
              <a:rPr lang="en-US" altLang="en-US" dirty="0" smtClean="0"/>
              <a:t>Potentially use raw data with random intercept for group</a:t>
            </a:r>
          </a:p>
          <a:p>
            <a:pPr lvl="1"/>
            <a:r>
              <a:rPr lang="en-US" altLang="en-US" dirty="0" smtClean="0"/>
              <a:t>More consistently unbiased if using group-mean centered or adding group means back in. No need to adjust standard errors.</a:t>
            </a:r>
          </a:p>
          <a:p>
            <a:endParaRPr lang="en-US" altLang="en-US" dirty="0"/>
          </a:p>
          <a:p>
            <a:endParaRPr lang="en-US" altLang="en-US" dirty="0" smtClean="0"/>
          </a:p>
          <a:p>
            <a:pPr lvl="1"/>
            <a:endParaRPr lang="en-US" altLang="en-US" dirty="0" smtClean="0"/>
          </a:p>
          <a:p>
            <a:pPr lvl="1"/>
            <a:endParaRPr lang="en-US" altLang="en-US" dirty="0" smtClean="0"/>
          </a:p>
          <a:p>
            <a:pPr lvl="1"/>
            <a:endParaRPr lang="en-US" altLang="en-US" dirty="0" smtClean="0"/>
          </a:p>
          <a:p>
            <a:endParaRPr lang="en-US" altLang="en-US" dirty="0"/>
          </a:p>
          <a:p>
            <a:endParaRPr lang="en-US" altLang="en-US" dirty="0" smtClean="0"/>
          </a:p>
          <a:p>
            <a:endParaRPr lang="en-US" altLang="en-US" dirty="0"/>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Data</a:t>
            </a:r>
            <a:endParaRPr lang="en-US" altLang="en-US" dirty="0" smtClean="0"/>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22</a:t>
            </a:fld>
            <a:endParaRPr lang="en-US"/>
          </a:p>
        </p:txBody>
      </p:sp>
    </p:spTree>
    <p:extLst>
      <p:ext uri="{BB962C8B-B14F-4D97-AF65-F5344CB8AC3E}">
        <p14:creationId xmlns:p14="http://schemas.microsoft.com/office/powerpoint/2010/main" val="3456095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smtClean="0"/>
              <a:t>There is a bigger concern with complex analyses of non-independent data</a:t>
            </a:r>
          </a:p>
          <a:p>
            <a:pPr lvl="1"/>
            <a:r>
              <a:rPr lang="en-US" altLang="en-US" dirty="0" smtClean="0"/>
              <a:t>Sometimes your predictor is at the higher-level</a:t>
            </a:r>
          </a:p>
          <a:p>
            <a:endParaRPr lang="en-US" altLang="en-US" dirty="0"/>
          </a:p>
          <a:p>
            <a:r>
              <a:rPr lang="en-US" altLang="en-US" dirty="0" smtClean="0"/>
              <a:t>Examples:</a:t>
            </a:r>
          </a:p>
          <a:p>
            <a:pPr lvl="1"/>
            <a:r>
              <a:rPr lang="en-US" altLang="en-US" dirty="0" smtClean="0"/>
              <a:t>Hospital characteristics (teaching, community, trauma centers) on patient outcomes</a:t>
            </a:r>
          </a:p>
          <a:p>
            <a:pPr lvl="1"/>
            <a:r>
              <a:rPr lang="en-US" altLang="en-US" dirty="0" smtClean="0"/>
              <a:t>Industry (Retail, Software, Manufacturing, Government) on turnover rates</a:t>
            </a:r>
          </a:p>
          <a:p>
            <a:pPr lvl="1"/>
            <a:r>
              <a:rPr lang="en-US" altLang="en-US" dirty="0" smtClean="0"/>
              <a:t>Predictors that vary with each entity (firm size, firm engagement, hospital quality ratings, school performance metrics)</a:t>
            </a:r>
          </a:p>
          <a:p>
            <a:endParaRPr lang="en-US" altLang="en-US" dirty="0"/>
          </a:p>
          <a:p>
            <a:endParaRPr lang="en-US" altLang="en-US" dirty="0" smtClean="0"/>
          </a:p>
          <a:p>
            <a:pPr lvl="1"/>
            <a:endParaRPr lang="en-US" altLang="en-US" dirty="0" smtClean="0"/>
          </a:p>
          <a:p>
            <a:pPr lvl="1"/>
            <a:endParaRPr lang="en-US" altLang="en-US" dirty="0" smtClean="0"/>
          </a:p>
          <a:p>
            <a:pPr lvl="1"/>
            <a:endParaRPr lang="en-US" altLang="en-US" dirty="0" smtClean="0"/>
          </a:p>
          <a:p>
            <a:endParaRPr lang="en-US" altLang="en-US" dirty="0"/>
          </a:p>
          <a:p>
            <a:endParaRPr lang="en-US" altLang="en-US" dirty="0" smtClean="0"/>
          </a:p>
          <a:p>
            <a:endParaRPr lang="en-US" altLang="en-US" dirty="0"/>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a:t>
            </a:r>
            <a:r>
              <a:rPr lang="en-US" dirty="0" smtClean="0"/>
              <a:t>Data</a:t>
            </a:r>
            <a:endParaRPr lang="en-US" altLang="en-US" dirty="0" smtClean="0"/>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23</a:t>
            </a:fld>
            <a:endParaRPr lang="en-US"/>
          </a:p>
        </p:txBody>
      </p:sp>
    </p:spTree>
    <p:extLst>
      <p:ext uri="{BB962C8B-B14F-4D97-AF65-F5344CB8AC3E}">
        <p14:creationId xmlns:p14="http://schemas.microsoft.com/office/powerpoint/2010/main" val="3264299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9877" name="Rectangle 2"/>
          <p:cNvSpPr>
            <a:spLocks noGrp="1" noChangeArrowheads="1"/>
          </p:cNvSpPr>
          <p:nvPr>
            <p:ph type="title"/>
          </p:nvPr>
        </p:nvSpPr>
        <p:spPr/>
        <p:txBody>
          <a:bodyPr/>
          <a:lstStyle/>
          <a:p>
            <a:r>
              <a:rPr lang="en-US" dirty="0"/>
              <a:t>Background on Nested </a:t>
            </a:r>
            <a:r>
              <a:rPr lang="en-US" dirty="0" smtClean="0"/>
              <a:t>Data</a:t>
            </a:r>
            <a:endParaRPr lang="en-US" altLang="en-US" dirty="0" smtClean="0"/>
          </a:p>
        </p:txBody>
      </p:sp>
      <p:sp>
        <p:nvSpPr>
          <p:cNvPr id="79878" name="Text Box 4"/>
          <p:cNvSpPr txBox="1">
            <a:spLocks noChangeArrowheads="1"/>
          </p:cNvSpPr>
          <p:nvPr/>
        </p:nvSpPr>
        <p:spPr bwMode="auto">
          <a:xfrm>
            <a:off x="2743200" y="1280041"/>
            <a:ext cx="6172200" cy="4739759"/>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400" dirty="0" smtClean="0">
                <a:latin typeface="Courier New" panose="02070309020205020404" pitchFamily="49" charset="0"/>
              </a:rPr>
              <a:t>&gt; bh1996[c(1:5,101:105,201:205),c("</a:t>
            </a:r>
            <a:r>
              <a:rPr lang="en-US" altLang="en-US" sz="1400" dirty="0">
                <a:latin typeface="Courier New" panose="02070309020205020404" pitchFamily="49" charset="0"/>
              </a:rPr>
              <a:t>GRP</a:t>
            </a:r>
            <a:r>
              <a:rPr lang="en-US" altLang="en-US" sz="1400" dirty="0" smtClean="0">
                <a:latin typeface="Courier New" panose="02070309020205020404" pitchFamily="49" charset="0"/>
              </a:rPr>
              <a:t>","G.HRS</a:t>
            </a:r>
            <a:r>
              <a:rPr lang="en-US" altLang="en-US" sz="1400" dirty="0">
                <a:latin typeface="Courier New" panose="02070309020205020404" pitchFamily="49" charset="0"/>
              </a:rPr>
              <a:t>","LEAD")]</a:t>
            </a:r>
          </a:p>
          <a:p>
            <a:pPr>
              <a:spcBef>
                <a:spcPct val="0"/>
              </a:spcBef>
              <a:buFontTx/>
              <a:buNone/>
            </a:pPr>
            <a:r>
              <a:rPr lang="en-US" altLang="en-US" sz="1800" dirty="0">
                <a:latin typeface="Courier New" panose="02070309020205020404" pitchFamily="49" charset="0"/>
              </a:rPr>
              <a:t> </a:t>
            </a:r>
            <a:r>
              <a:rPr lang="en-US" altLang="en-US" sz="1800" dirty="0" smtClean="0">
                <a:latin typeface="Courier New" panose="02070309020205020404" pitchFamily="49" charset="0"/>
              </a:rPr>
              <a:t>   GRP    </a:t>
            </a:r>
            <a:r>
              <a:rPr lang="en-US" altLang="en-US" sz="1800" dirty="0">
                <a:latin typeface="Courier New" panose="02070309020205020404" pitchFamily="49" charset="0"/>
              </a:rPr>
              <a:t>G.HRS     LEAD</a:t>
            </a:r>
          </a:p>
          <a:p>
            <a:pPr>
              <a:spcBef>
                <a:spcPct val="0"/>
              </a:spcBef>
              <a:buFontTx/>
              <a:buNone/>
            </a:pPr>
            <a:r>
              <a:rPr lang="en-US" altLang="en-US" sz="1800" dirty="0">
                <a:latin typeface="Courier New" panose="02070309020205020404" pitchFamily="49" charset="0"/>
              </a:rPr>
              <a:t>1     1 </a:t>
            </a:r>
            <a:r>
              <a:rPr lang="en-US" altLang="en-US" sz="1800" b="1" dirty="0">
                <a:solidFill>
                  <a:srgbClr val="FF0000"/>
                </a:solidFill>
                <a:latin typeface="Courier New" panose="02070309020205020404" pitchFamily="49" charset="0"/>
              </a:rPr>
              <a:t>10.97297</a:t>
            </a:r>
            <a:r>
              <a:rPr lang="en-US" altLang="en-US" sz="1800" dirty="0">
                <a:latin typeface="Courier New" panose="02070309020205020404" pitchFamily="49" charset="0"/>
              </a:rPr>
              <a:t> 3.181818</a:t>
            </a:r>
          </a:p>
          <a:p>
            <a:pPr>
              <a:spcBef>
                <a:spcPct val="0"/>
              </a:spcBef>
              <a:buFontTx/>
              <a:buNone/>
            </a:pPr>
            <a:r>
              <a:rPr lang="en-US" altLang="en-US" sz="1800" dirty="0">
                <a:latin typeface="Courier New" panose="02070309020205020404" pitchFamily="49" charset="0"/>
              </a:rPr>
              <a:t>2     1 </a:t>
            </a:r>
            <a:r>
              <a:rPr lang="en-US" altLang="en-US" sz="1800" b="1" dirty="0">
                <a:solidFill>
                  <a:srgbClr val="FF0000"/>
                </a:solidFill>
                <a:latin typeface="Courier New" panose="02070309020205020404" pitchFamily="49" charset="0"/>
              </a:rPr>
              <a:t>10.97297</a:t>
            </a:r>
            <a:r>
              <a:rPr lang="en-US" altLang="en-US" sz="1800" dirty="0">
                <a:latin typeface="Courier New" panose="02070309020205020404" pitchFamily="49" charset="0"/>
              </a:rPr>
              <a:t> 3.000000</a:t>
            </a:r>
          </a:p>
          <a:p>
            <a:pPr>
              <a:spcBef>
                <a:spcPct val="0"/>
              </a:spcBef>
              <a:buFontTx/>
              <a:buNone/>
            </a:pPr>
            <a:r>
              <a:rPr lang="en-US" altLang="en-US" sz="1800" dirty="0">
                <a:latin typeface="Courier New" panose="02070309020205020404" pitchFamily="49" charset="0"/>
              </a:rPr>
              <a:t>3     1 </a:t>
            </a:r>
            <a:r>
              <a:rPr lang="en-US" altLang="en-US" sz="1800" b="1" dirty="0">
                <a:solidFill>
                  <a:srgbClr val="FF0000"/>
                </a:solidFill>
                <a:latin typeface="Courier New" panose="02070309020205020404" pitchFamily="49" charset="0"/>
              </a:rPr>
              <a:t>10.97297</a:t>
            </a:r>
            <a:r>
              <a:rPr lang="en-US" altLang="en-US" sz="1800" dirty="0">
                <a:latin typeface="Courier New" panose="02070309020205020404" pitchFamily="49" charset="0"/>
              </a:rPr>
              <a:t> 3.636364</a:t>
            </a:r>
          </a:p>
          <a:p>
            <a:pPr>
              <a:spcBef>
                <a:spcPct val="0"/>
              </a:spcBef>
              <a:buFontTx/>
              <a:buNone/>
            </a:pPr>
            <a:r>
              <a:rPr lang="en-US" altLang="en-US" sz="1800" dirty="0">
                <a:latin typeface="Courier New" panose="02070309020205020404" pitchFamily="49" charset="0"/>
              </a:rPr>
              <a:t>4     1 </a:t>
            </a:r>
            <a:r>
              <a:rPr lang="en-US" altLang="en-US" sz="1800" b="1" dirty="0">
                <a:solidFill>
                  <a:srgbClr val="FF0000"/>
                </a:solidFill>
                <a:latin typeface="Courier New" panose="02070309020205020404" pitchFamily="49" charset="0"/>
              </a:rPr>
              <a:t>10.97297</a:t>
            </a:r>
            <a:r>
              <a:rPr lang="en-US" altLang="en-US" sz="1800" dirty="0">
                <a:latin typeface="Courier New" panose="02070309020205020404" pitchFamily="49" charset="0"/>
              </a:rPr>
              <a:t> 3.363636</a:t>
            </a:r>
          </a:p>
          <a:p>
            <a:pPr>
              <a:spcBef>
                <a:spcPct val="0"/>
              </a:spcBef>
              <a:buFontTx/>
              <a:buNone/>
            </a:pPr>
            <a:r>
              <a:rPr lang="en-US" altLang="en-US" sz="1800" dirty="0">
                <a:latin typeface="Courier New" panose="02070309020205020404" pitchFamily="49" charset="0"/>
              </a:rPr>
              <a:t>5     1 </a:t>
            </a:r>
            <a:r>
              <a:rPr lang="en-US" altLang="en-US" sz="1800" b="1" dirty="0">
                <a:solidFill>
                  <a:srgbClr val="FF0000"/>
                </a:solidFill>
                <a:latin typeface="Courier New" panose="02070309020205020404" pitchFamily="49" charset="0"/>
              </a:rPr>
              <a:t>10.97297</a:t>
            </a:r>
            <a:r>
              <a:rPr lang="en-US" altLang="en-US" sz="1800" dirty="0">
                <a:latin typeface="Courier New" panose="02070309020205020404" pitchFamily="49" charset="0"/>
              </a:rPr>
              <a:t> 3.545455</a:t>
            </a:r>
          </a:p>
          <a:p>
            <a:pPr>
              <a:spcBef>
                <a:spcPct val="0"/>
              </a:spcBef>
              <a:buFontTx/>
              <a:buNone/>
            </a:pPr>
            <a:r>
              <a:rPr lang="en-US" altLang="en-US" sz="1800" dirty="0">
                <a:latin typeface="Courier New" panose="02070309020205020404" pitchFamily="49" charset="0"/>
              </a:rPr>
              <a:t>101   2 12.17460 2.090909</a:t>
            </a:r>
          </a:p>
          <a:p>
            <a:pPr>
              <a:spcBef>
                <a:spcPct val="0"/>
              </a:spcBef>
              <a:buFontTx/>
              <a:buNone/>
            </a:pPr>
            <a:r>
              <a:rPr lang="en-US" altLang="en-US" sz="1800" dirty="0">
                <a:latin typeface="Courier New" panose="02070309020205020404" pitchFamily="49" charset="0"/>
              </a:rPr>
              <a:t>102   2 12.17460 1.909091</a:t>
            </a:r>
          </a:p>
          <a:p>
            <a:pPr>
              <a:spcBef>
                <a:spcPct val="0"/>
              </a:spcBef>
              <a:buFontTx/>
              <a:buNone/>
            </a:pPr>
            <a:r>
              <a:rPr lang="en-US" altLang="en-US" sz="1800" dirty="0">
                <a:latin typeface="Courier New" panose="02070309020205020404" pitchFamily="49" charset="0"/>
              </a:rPr>
              <a:t>103   2 12.17460 3.636364</a:t>
            </a:r>
          </a:p>
          <a:p>
            <a:pPr>
              <a:spcBef>
                <a:spcPct val="0"/>
              </a:spcBef>
              <a:buFontTx/>
              <a:buNone/>
            </a:pPr>
            <a:r>
              <a:rPr lang="en-US" altLang="en-US" sz="1800" dirty="0">
                <a:latin typeface="Courier New" panose="02070309020205020404" pitchFamily="49" charset="0"/>
              </a:rPr>
              <a:t>104   2 12.17460 2.636364</a:t>
            </a:r>
          </a:p>
          <a:p>
            <a:pPr>
              <a:spcBef>
                <a:spcPct val="0"/>
              </a:spcBef>
              <a:buFontTx/>
              <a:buNone/>
            </a:pPr>
            <a:r>
              <a:rPr lang="en-US" altLang="en-US" sz="1800" dirty="0">
                <a:latin typeface="Courier New" panose="02070309020205020404" pitchFamily="49" charset="0"/>
              </a:rPr>
              <a:t>105   2 12.17460 3.181818</a:t>
            </a:r>
          </a:p>
          <a:p>
            <a:pPr>
              <a:spcBef>
                <a:spcPct val="0"/>
              </a:spcBef>
              <a:buFontTx/>
              <a:buNone/>
            </a:pPr>
            <a:r>
              <a:rPr lang="en-US" altLang="en-US" sz="1800" dirty="0">
                <a:latin typeface="Courier New" panose="02070309020205020404" pitchFamily="49" charset="0"/>
              </a:rPr>
              <a:t>201   3 10.43750 4.181818</a:t>
            </a:r>
          </a:p>
          <a:p>
            <a:pPr>
              <a:spcBef>
                <a:spcPct val="0"/>
              </a:spcBef>
              <a:buFontTx/>
              <a:buNone/>
            </a:pPr>
            <a:r>
              <a:rPr lang="en-US" altLang="en-US" sz="1800" dirty="0">
                <a:latin typeface="Courier New" panose="02070309020205020404" pitchFamily="49" charset="0"/>
              </a:rPr>
              <a:t>202   3 10.43750 3.545455</a:t>
            </a:r>
          </a:p>
          <a:p>
            <a:pPr>
              <a:spcBef>
                <a:spcPct val="0"/>
              </a:spcBef>
              <a:buFontTx/>
              <a:buNone/>
            </a:pPr>
            <a:r>
              <a:rPr lang="en-US" altLang="en-US" sz="1800" dirty="0">
                <a:latin typeface="Courier New" panose="02070309020205020404" pitchFamily="49" charset="0"/>
              </a:rPr>
              <a:t>203   3 10.43750 3.818182</a:t>
            </a:r>
          </a:p>
          <a:p>
            <a:pPr>
              <a:spcBef>
                <a:spcPct val="0"/>
              </a:spcBef>
              <a:buFontTx/>
              <a:buNone/>
            </a:pPr>
            <a:r>
              <a:rPr lang="en-US" altLang="en-US" sz="1800" dirty="0">
                <a:latin typeface="Courier New" panose="02070309020205020404" pitchFamily="49" charset="0"/>
              </a:rPr>
              <a:t>204   3 10.43750 2.272727</a:t>
            </a:r>
          </a:p>
          <a:p>
            <a:pPr>
              <a:spcBef>
                <a:spcPct val="0"/>
              </a:spcBef>
              <a:buFontTx/>
              <a:buNone/>
            </a:pPr>
            <a:r>
              <a:rPr lang="en-US" altLang="en-US" sz="1800" dirty="0">
                <a:latin typeface="Courier New" panose="02070309020205020404" pitchFamily="49" charset="0"/>
              </a:rPr>
              <a:t>205   3 10.43750 3.727273</a:t>
            </a:r>
          </a:p>
        </p:txBody>
      </p:sp>
      <p:sp>
        <p:nvSpPr>
          <p:cNvPr id="79879" name="Rectangle 5"/>
          <p:cNvSpPr>
            <a:spLocks noGrp="1" noChangeArrowheads="1"/>
          </p:cNvSpPr>
          <p:nvPr>
            <p:ph type="body" idx="1"/>
          </p:nvPr>
        </p:nvSpPr>
        <p:spPr>
          <a:xfrm>
            <a:off x="457200" y="1295400"/>
            <a:ext cx="2286000" cy="609600"/>
          </a:xfrm>
        </p:spPr>
        <p:txBody>
          <a:bodyPr>
            <a:normAutofit fontScale="92500"/>
          </a:bodyPr>
          <a:lstStyle/>
          <a:p>
            <a:r>
              <a:rPr lang="en-US" altLang="en-US" dirty="0" smtClean="0"/>
              <a:t>Data Structure</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24</a:t>
            </a:fld>
            <a:endParaRPr lang="en-US"/>
          </a:p>
        </p:txBody>
      </p:sp>
    </p:spTree>
    <p:extLst>
      <p:ext uri="{BB962C8B-B14F-4D97-AF65-F5344CB8AC3E}">
        <p14:creationId xmlns:p14="http://schemas.microsoft.com/office/powerpoint/2010/main" val="4114221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57200" y="1295400"/>
            <a:ext cx="8229600" cy="4800600"/>
          </a:xfrm>
        </p:spPr>
        <p:txBody>
          <a:bodyPr>
            <a:normAutofit/>
          </a:bodyPr>
          <a:lstStyle/>
          <a:p>
            <a:r>
              <a:rPr lang="en-US" altLang="en-US" dirty="0" smtClean="0"/>
              <a:t>OLS Regression (biased)</a:t>
            </a:r>
          </a:p>
          <a:p>
            <a:endParaRPr lang="en-US" altLang="en-US" dirty="0"/>
          </a:p>
          <a:p>
            <a:endParaRPr lang="en-US" altLang="en-US" dirty="0" smtClean="0"/>
          </a:p>
          <a:p>
            <a:endParaRPr lang="en-US" altLang="en-US" dirty="0"/>
          </a:p>
          <a:p>
            <a:endParaRPr lang="en-US" altLang="en-US" dirty="0" smtClean="0"/>
          </a:p>
          <a:p>
            <a:r>
              <a:rPr lang="en-US" altLang="en-US" dirty="0" smtClean="0"/>
              <a:t>Mixed-Effects Model (unbiased)</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a:t>
            </a:r>
            <a:r>
              <a:rPr lang="en-US" dirty="0" smtClean="0"/>
              <a:t>Data</a:t>
            </a:r>
            <a:endParaRPr lang="en-US" altLang="en-US" dirty="0" smtClean="0"/>
          </a:p>
        </p:txBody>
      </p:sp>
      <p:sp>
        <p:nvSpPr>
          <p:cNvPr id="81926" name="Text Box 3"/>
          <p:cNvSpPr txBox="1">
            <a:spLocks noChangeArrowheads="1"/>
          </p:cNvSpPr>
          <p:nvPr/>
        </p:nvSpPr>
        <p:spPr bwMode="auto">
          <a:xfrm>
            <a:off x="995363" y="1798637"/>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&lt;-lm(LEAD~G.HRS,bh1996)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4.0163     0.1176 34.1665        0</a:t>
            </a:r>
          </a:p>
          <a:p>
            <a:pPr>
              <a:spcBef>
                <a:spcPct val="0"/>
              </a:spcBef>
              <a:buFontTx/>
              <a:buNone/>
            </a:pPr>
            <a:r>
              <a:rPr lang="en-US" altLang="en-US" sz="1800" dirty="0">
                <a:latin typeface="Courier New" panose="02070309020205020404" pitchFamily="49" charset="0"/>
              </a:rPr>
              <a:t>G.HRS        -0.0996     </a:t>
            </a:r>
            <a:r>
              <a:rPr lang="en-US" altLang="en-US" sz="1800" b="1" dirty="0">
                <a:solidFill>
                  <a:srgbClr val="FF0000"/>
                </a:solidFill>
                <a:latin typeface="Courier New" panose="02070309020205020404" pitchFamily="49" charset="0"/>
              </a:rPr>
              <a:t>0.0104</a:t>
            </a:r>
            <a:r>
              <a:rPr lang="en-US" altLang="en-US" sz="1800" dirty="0">
                <a:latin typeface="Courier New" panose="02070309020205020404" pitchFamily="49" charset="0"/>
              </a:rPr>
              <a:t> -9.6035        </a:t>
            </a:r>
            <a:r>
              <a:rPr lang="en-US" altLang="en-US" sz="1800" dirty="0" smtClean="0">
                <a:latin typeface="Courier New" panose="02070309020205020404" pitchFamily="49" charset="0"/>
              </a:rPr>
              <a:t>0</a:t>
            </a:r>
            <a:endParaRPr lang="en-US" altLang="en-US" sz="1800" dirty="0">
              <a:latin typeface="Courier New" panose="02070309020205020404" pitchFamily="49" charset="0"/>
            </a:endParaRPr>
          </a:p>
        </p:txBody>
      </p:sp>
      <p:sp>
        <p:nvSpPr>
          <p:cNvPr id="8" name="Text Box 3"/>
          <p:cNvSpPr txBox="1">
            <a:spLocks noChangeArrowheads="1"/>
          </p:cNvSpPr>
          <p:nvPr/>
        </p:nvSpPr>
        <p:spPr bwMode="auto">
          <a:xfrm>
            <a:off x="990600" y="4038600"/>
            <a:ext cx="7077579"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LEAD~G.HRS,random</a:t>
            </a:r>
            <a:r>
              <a:rPr lang="en-US" altLang="en-US" sz="1800" dirty="0">
                <a:latin typeface="Courier New" panose="02070309020205020404" pitchFamily="49" charset="0"/>
              </a:rPr>
              <a:t>=~1|GRP,bh1996)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4.5881    0.3882 7283 11.8177       0</a:t>
            </a:r>
          </a:p>
          <a:p>
            <a:pPr>
              <a:spcBef>
                <a:spcPct val="0"/>
              </a:spcBef>
              <a:buFontTx/>
              <a:buNone/>
            </a:pPr>
            <a:r>
              <a:rPr lang="en-US" altLang="en-US" sz="1800" dirty="0">
                <a:latin typeface="Courier New" panose="02070309020205020404" pitchFamily="49" charset="0"/>
              </a:rPr>
              <a:t>G.HRS       -0.1497    </a:t>
            </a:r>
            <a:r>
              <a:rPr lang="en-US" altLang="en-US" sz="1800" b="1" dirty="0">
                <a:solidFill>
                  <a:srgbClr val="FF0000"/>
                </a:solidFill>
                <a:latin typeface="Courier New" panose="02070309020205020404" pitchFamily="49" charset="0"/>
              </a:rPr>
              <a:t>0.0341</a:t>
            </a:r>
            <a:r>
              <a:rPr lang="en-US" altLang="en-US" sz="1800" dirty="0">
                <a:latin typeface="Courier New" panose="02070309020205020404" pitchFamily="49" charset="0"/>
              </a:rPr>
              <a:t>   97 -4.3901       0</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25</a:t>
            </a:fld>
            <a:endParaRPr lang="en-US"/>
          </a:p>
        </p:txBody>
      </p:sp>
    </p:spTree>
    <p:extLst>
      <p:ext uri="{BB962C8B-B14F-4D97-AF65-F5344CB8AC3E}">
        <p14:creationId xmlns:p14="http://schemas.microsoft.com/office/powerpoint/2010/main" val="150127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57200" y="1295400"/>
            <a:ext cx="8229600" cy="4800600"/>
          </a:xfrm>
        </p:spPr>
        <p:txBody>
          <a:bodyPr>
            <a:normAutofit/>
          </a:bodyPr>
          <a:lstStyle/>
          <a:p>
            <a:r>
              <a:rPr lang="en-US" altLang="en-US" dirty="0" smtClean="0"/>
              <a:t>Cannot fix by adding in fixed-effects for groups</a:t>
            </a:r>
          </a:p>
          <a:p>
            <a:pPr lvl="1"/>
            <a:r>
              <a:rPr lang="en-US" altLang="en-US" b="1" dirty="0" smtClean="0">
                <a:solidFill>
                  <a:srgbClr val="FF0000"/>
                </a:solidFill>
              </a:rPr>
              <a:t>NEVER DO THIS:  MEANINGLESS MODEL</a:t>
            </a:r>
          </a:p>
          <a:p>
            <a:pPr lvl="1"/>
            <a:r>
              <a:rPr lang="en-US" altLang="en-US" dirty="0" smtClean="0"/>
              <a:t>Fixed Effects account for all group-level variance. G.HRS over-fit</a:t>
            </a:r>
          </a:p>
          <a:p>
            <a:endParaRPr lang="en-US" altLang="en-US" dirty="0"/>
          </a:p>
          <a:p>
            <a:endParaRPr lang="en-US" altLang="en-US" dirty="0" smtClean="0"/>
          </a:p>
          <a:p>
            <a:endParaRPr lang="en-US" altLang="en-US" dirty="0" smtClean="0"/>
          </a:p>
          <a:p>
            <a:endParaRPr lang="en-US" altLang="en-US" dirty="0" smtClean="0"/>
          </a:p>
          <a:p>
            <a:r>
              <a:rPr lang="en-US" altLang="en-US" dirty="0" smtClean="0"/>
              <a:t>Mixed-Effects Model (unbiased)</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a:t>
            </a:r>
            <a:r>
              <a:rPr lang="en-US" dirty="0" smtClean="0"/>
              <a:t>Data</a:t>
            </a:r>
            <a:endParaRPr lang="en-US" altLang="en-US" dirty="0" smtClean="0"/>
          </a:p>
        </p:txBody>
      </p:sp>
      <p:sp>
        <p:nvSpPr>
          <p:cNvPr id="81926" name="Text Box 3"/>
          <p:cNvSpPr txBox="1">
            <a:spLocks noChangeArrowheads="1"/>
          </p:cNvSpPr>
          <p:nvPr/>
        </p:nvSpPr>
        <p:spPr bwMode="auto">
          <a:xfrm>
            <a:off x="1013381" y="2514600"/>
            <a:ext cx="6939720"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smtClean="0">
                <a:latin typeface="Courier New" panose="02070309020205020404" pitchFamily="49" charset="0"/>
              </a:rPr>
              <a:t>&gt; </a:t>
            </a:r>
            <a:r>
              <a:rPr lang="en-US" altLang="en-US" sz="1800" dirty="0" err="1" smtClean="0">
                <a:latin typeface="Courier New" panose="02070309020205020404" pitchFamily="49" charset="0"/>
              </a:rPr>
              <a:t>tmod</a:t>
            </a:r>
            <a:r>
              <a:rPr lang="en-US" altLang="en-US" sz="1800" dirty="0" smtClean="0">
                <a:latin typeface="Courier New" panose="02070309020205020404" pitchFamily="49" charset="0"/>
              </a:rPr>
              <a:t>&lt;-lm(</a:t>
            </a:r>
            <a:r>
              <a:rPr lang="en-US" altLang="en-US" sz="1800" dirty="0" err="1" smtClean="0">
                <a:latin typeface="Courier New" panose="02070309020205020404" pitchFamily="49" charset="0"/>
              </a:rPr>
              <a:t>LEAD~</a:t>
            </a:r>
            <a:r>
              <a:rPr lang="en-US" altLang="en-US" sz="1800" b="1" dirty="0" err="1" smtClean="0">
                <a:latin typeface="Courier New" panose="02070309020205020404" pitchFamily="49" charset="0"/>
              </a:rPr>
              <a:t>G.HRS+as.factor</a:t>
            </a:r>
            <a:r>
              <a:rPr lang="en-US" altLang="en-US" sz="1800" b="1" dirty="0" smtClean="0">
                <a:latin typeface="Courier New" panose="02070309020205020404" pitchFamily="49" charset="0"/>
              </a:rPr>
              <a:t>(GRP)</a:t>
            </a:r>
            <a:r>
              <a:rPr lang="en-US" altLang="en-US" sz="1800" dirty="0" smtClean="0">
                <a:latin typeface="Courier New" panose="02070309020205020404" pitchFamily="49" charset="0"/>
              </a:rPr>
              <a:t>,bh1996)</a:t>
            </a:r>
          </a:p>
          <a:p>
            <a:pPr>
              <a:spcBef>
                <a:spcPct val="0"/>
              </a:spcBef>
              <a:buFontTx/>
              <a:buNone/>
            </a:pPr>
            <a:r>
              <a:rPr lang="en-US" altLang="en-US" sz="1800" dirty="0" smtClean="0">
                <a:latin typeface="Courier New" panose="02070309020205020404" pitchFamily="49" charset="0"/>
              </a:rPr>
              <a:t>&gt; round(summary(</a:t>
            </a:r>
            <a:r>
              <a:rPr lang="en-US" altLang="en-US" sz="1800" dirty="0" err="1" smtClean="0">
                <a:latin typeface="Courier New" panose="02070309020205020404" pitchFamily="49" charset="0"/>
              </a:rPr>
              <a:t>tmod</a:t>
            </a:r>
            <a:r>
              <a:rPr lang="en-US" altLang="en-US" sz="1800" dirty="0" smtClean="0">
                <a:latin typeface="Courier New" panose="02070309020205020404" pitchFamily="49" charset="0"/>
              </a:rPr>
              <a:t>)$</a:t>
            </a:r>
            <a:r>
              <a:rPr lang="en-US" altLang="en-US" sz="1800" dirty="0" err="1" smtClean="0">
                <a:latin typeface="Courier New" panose="02070309020205020404" pitchFamily="49" charset="0"/>
              </a:rPr>
              <a:t>coef</a:t>
            </a:r>
            <a:r>
              <a:rPr lang="en-US" altLang="en-US" sz="1800" dirty="0" smtClean="0">
                <a:latin typeface="Courier New" panose="02070309020205020404" pitchFamily="49" charset="0"/>
              </a:rPr>
              <a:t>[1:2,],dig=4)</a:t>
            </a:r>
          </a:p>
          <a:p>
            <a:pPr>
              <a:spcBef>
                <a:spcPct val="0"/>
              </a:spcBef>
              <a:buFontTx/>
              <a:buNone/>
            </a:pPr>
            <a:r>
              <a:rPr lang="en-US" altLang="en-US" sz="1800" dirty="0" smtClean="0">
                <a:latin typeface="Courier New" panose="02070309020205020404" pitchFamily="49" charset="0"/>
              </a:rPr>
              <a:t>            Estimate Std. Error t value </a:t>
            </a:r>
            <a:r>
              <a:rPr lang="en-US" altLang="en-US" sz="1800" dirty="0" err="1" smtClean="0">
                <a:latin typeface="Courier New" panose="02070309020205020404" pitchFamily="49" charset="0"/>
              </a:rPr>
              <a:t>Pr</a:t>
            </a:r>
            <a:r>
              <a:rPr lang="en-US" altLang="en-US" sz="1800" dirty="0" smtClean="0">
                <a:latin typeface="Courier New" panose="02070309020205020404" pitchFamily="49" charset="0"/>
              </a:rPr>
              <a:t>(&gt;|t|)</a:t>
            </a:r>
          </a:p>
          <a:p>
            <a:pPr>
              <a:spcBef>
                <a:spcPct val="0"/>
              </a:spcBef>
              <a:buFontTx/>
              <a:buNone/>
            </a:pPr>
            <a:r>
              <a:rPr lang="en-US" altLang="en-US" sz="1800" dirty="0" smtClean="0">
                <a:latin typeface="Courier New" panose="02070309020205020404" pitchFamily="49" charset="0"/>
              </a:rPr>
              <a:t>(Intercept)  -5.0483     4.9848 -1.0127   0.3112</a:t>
            </a:r>
          </a:p>
          <a:p>
            <a:pPr>
              <a:spcBef>
                <a:spcPct val="0"/>
              </a:spcBef>
              <a:buFontTx/>
              <a:buNone/>
            </a:pPr>
            <a:r>
              <a:rPr lang="en-US" altLang="en-US" sz="1800" dirty="0" smtClean="0">
                <a:latin typeface="Courier New" panose="02070309020205020404" pitchFamily="49" charset="0"/>
              </a:rPr>
              <a:t>G.HRS         0.7270     0.4503  1.6146   0.1064</a:t>
            </a:r>
            <a:endParaRPr lang="en-US" altLang="en-US" sz="1800" dirty="0">
              <a:latin typeface="Courier New" panose="02070309020205020404" pitchFamily="49" charset="0"/>
            </a:endParaRPr>
          </a:p>
        </p:txBody>
      </p:sp>
      <p:sp>
        <p:nvSpPr>
          <p:cNvPr id="8" name="Text Box 3"/>
          <p:cNvSpPr txBox="1">
            <a:spLocks noChangeArrowheads="1"/>
          </p:cNvSpPr>
          <p:nvPr/>
        </p:nvSpPr>
        <p:spPr bwMode="auto">
          <a:xfrm>
            <a:off x="990600" y="4618672"/>
            <a:ext cx="7077579"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LEAD~G.HRS,random</a:t>
            </a:r>
            <a:r>
              <a:rPr lang="en-US" altLang="en-US" sz="1800" dirty="0">
                <a:latin typeface="Courier New" panose="02070309020205020404" pitchFamily="49" charset="0"/>
              </a:rPr>
              <a:t>=~1|GRP,bh1996)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4.5881    0.3882 7283 11.8177       0</a:t>
            </a:r>
          </a:p>
          <a:p>
            <a:pPr>
              <a:spcBef>
                <a:spcPct val="0"/>
              </a:spcBef>
              <a:buFontTx/>
              <a:buNone/>
            </a:pPr>
            <a:r>
              <a:rPr lang="en-US" altLang="en-US" sz="1800" dirty="0">
                <a:latin typeface="Courier New" panose="02070309020205020404" pitchFamily="49" charset="0"/>
              </a:rPr>
              <a:t>G.HRS       -0.1497    </a:t>
            </a:r>
            <a:r>
              <a:rPr lang="en-US" altLang="en-US" sz="1800" b="1" dirty="0">
                <a:solidFill>
                  <a:srgbClr val="FF0000"/>
                </a:solidFill>
                <a:latin typeface="Courier New" panose="02070309020205020404" pitchFamily="49" charset="0"/>
              </a:rPr>
              <a:t>0.0341</a:t>
            </a:r>
            <a:r>
              <a:rPr lang="en-US" altLang="en-US" sz="1800" dirty="0">
                <a:latin typeface="Courier New" panose="02070309020205020404" pitchFamily="49" charset="0"/>
              </a:rPr>
              <a:t>   97 -4.3901       0</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26</a:t>
            </a:fld>
            <a:endParaRPr lang="en-US"/>
          </a:p>
        </p:txBody>
      </p:sp>
    </p:spTree>
    <p:extLst>
      <p:ext uri="{BB962C8B-B14F-4D97-AF65-F5344CB8AC3E}">
        <p14:creationId xmlns:p14="http://schemas.microsoft.com/office/powerpoint/2010/main" val="499442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57200" y="1295400"/>
            <a:ext cx="8229600" cy="4800600"/>
          </a:xfrm>
        </p:spPr>
        <p:txBody>
          <a:bodyPr>
            <a:normAutofit/>
          </a:bodyPr>
          <a:lstStyle/>
          <a:p>
            <a:r>
              <a:rPr lang="en-US" altLang="en-US" dirty="0" smtClean="0"/>
              <a:t>Collapse OLS to Analysis of 99 Group Means</a:t>
            </a:r>
          </a:p>
          <a:p>
            <a:pPr lvl="1"/>
            <a:r>
              <a:rPr lang="en-US" altLang="en-US" dirty="0" smtClean="0"/>
              <a:t>Makes no adjustment for group size differences, but works here</a:t>
            </a:r>
            <a:endParaRPr lang="en-US" altLang="en-US" dirty="0"/>
          </a:p>
          <a:p>
            <a:endParaRPr lang="en-US" altLang="en-US" dirty="0" smtClean="0"/>
          </a:p>
          <a:p>
            <a:endParaRPr lang="en-US" altLang="en-US" dirty="0"/>
          </a:p>
          <a:p>
            <a:endParaRPr lang="en-US" altLang="en-US" dirty="0" smtClean="0"/>
          </a:p>
          <a:p>
            <a:endParaRPr lang="en-US" altLang="en-US" dirty="0" smtClean="0"/>
          </a:p>
          <a:p>
            <a:r>
              <a:rPr lang="en-US" altLang="en-US" dirty="0" smtClean="0"/>
              <a:t>Mixed-Effects Model (unbiased)</a:t>
            </a:r>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Data II</a:t>
            </a:r>
            <a:endParaRPr lang="en-US" altLang="en-US" dirty="0" smtClean="0"/>
          </a:p>
        </p:txBody>
      </p:sp>
      <p:sp>
        <p:nvSpPr>
          <p:cNvPr id="81926" name="Text Box 3"/>
          <p:cNvSpPr txBox="1">
            <a:spLocks noChangeArrowheads="1"/>
          </p:cNvSpPr>
          <p:nvPr/>
        </p:nvSpPr>
        <p:spPr bwMode="auto">
          <a:xfrm>
            <a:off x="533400" y="2180272"/>
            <a:ext cx="8042586"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&lt;-lm(G.LEAD~G.HRS,</a:t>
            </a:r>
            <a:r>
              <a:rPr lang="en-US" altLang="en-US" sz="1800" b="1" dirty="0">
                <a:latin typeface="Courier New" panose="02070309020205020404" pitchFamily="49" charset="0"/>
              </a:rPr>
              <a:t>bh1996[!duplicated(bh1996$GRP),]</a:t>
            </a:r>
            <a:r>
              <a:rPr lang="en-US" altLang="en-US" sz="1800" dirty="0">
                <a:latin typeface="Courier New" panose="02070309020205020404" pitchFamily="49" charset="0"/>
              </a:rPr>
              <a:t>)</a:t>
            </a:r>
          </a:p>
          <a:p>
            <a:pPr>
              <a:spcBef>
                <a:spcPct val="0"/>
              </a:spcBef>
              <a:buFontTx/>
              <a:buNone/>
            </a:pPr>
            <a:r>
              <a:rPr lang="en-US" altLang="en-US" sz="1800" dirty="0" smtClean="0">
                <a:latin typeface="Courier New" panose="02070309020205020404" pitchFamily="49" charset="0"/>
              </a:rPr>
              <a:t>&gt; </a:t>
            </a:r>
            <a:r>
              <a:rPr lang="en-US" altLang="en-US" sz="1800" dirty="0">
                <a:latin typeface="Courier New" panose="02070309020205020404" pitchFamily="49" charset="0"/>
              </a:rPr>
              <a:t>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4.6482     0.3886 11.9604        0</a:t>
            </a:r>
          </a:p>
          <a:p>
            <a:pPr>
              <a:spcBef>
                <a:spcPct val="0"/>
              </a:spcBef>
              <a:buFontTx/>
              <a:buNone/>
            </a:pPr>
            <a:r>
              <a:rPr lang="en-US" altLang="en-US" sz="1800" dirty="0">
                <a:latin typeface="Courier New" panose="02070309020205020404" pitchFamily="49" charset="0"/>
              </a:rPr>
              <a:t>G.HRS        -0.1550     </a:t>
            </a:r>
            <a:r>
              <a:rPr lang="en-US" altLang="en-US" sz="1800" b="1" dirty="0">
                <a:solidFill>
                  <a:srgbClr val="FF0000"/>
                </a:solidFill>
                <a:latin typeface="Courier New" panose="02070309020205020404" pitchFamily="49" charset="0"/>
              </a:rPr>
              <a:t>0.0341</a:t>
            </a:r>
            <a:r>
              <a:rPr lang="en-US" altLang="en-US" sz="1800" dirty="0">
                <a:latin typeface="Courier New" panose="02070309020205020404" pitchFamily="49" charset="0"/>
              </a:rPr>
              <a:t> -4.5399        0</a:t>
            </a:r>
          </a:p>
        </p:txBody>
      </p:sp>
      <p:sp>
        <p:nvSpPr>
          <p:cNvPr id="8" name="Text Box 3"/>
          <p:cNvSpPr txBox="1">
            <a:spLocks noChangeArrowheads="1"/>
          </p:cNvSpPr>
          <p:nvPr/>
        </p:nvSpPr>
        <p:spPr bwMode="auto">
          <a:xfrm>
            <a:off x="990600" y="4542472"/>
            <a:ext cx="7077579"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LEAD~G.HRS,random</a:t>
            </a:r>
            <a:r>
              <a:rPr lang="en-US" altLang="en-US" sz="1800" dirty="0">
                <a:latin typeface="Courier New" panose="02070309020205020404" pitchFamily="49" charset="0"/>
              </a:rPr>
              <a:t>=~1|GRP,bh1996)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4.5881    0.3882 7283 11.8177       0</a:t>
            </a:r>
          </a:p>
          <a:p>
            <a:pPr>
              <a:spcBef>
                <a:spcPct val="0"/>
              </a:spcBef>
              <a:buFontTx/>
              <a:buNone/>
            </a:pPr>
            <a:r>
              <a:rPr lang="en-US" altLang="en-US" sz="1800" dirty="0">
                <a:latin typeface="Courier New" panose="02070309020205020404" pitchFamily="49" charset="0"/>
              </a:rPr>
              <a:t>G.HRS       -0.1497    </a:t>
            </a:r>
            <a:r>
              <a:rPr lang="en-US" altLang="en-US" sz="1800" b="1" dirty="0">
                <a:solidFill>
                  <a:srgbClr val="FF0000"/>
                </a:solidFill>
                <a:latin typeface="Courier New" panose="02070309020205020404" pitchFamily="49" charset="0"/>
              </a:rPr>
              <a:t>0.0341</a:t>
            </a:r>
            <a:r>
              <a:rPr lang="en-US" altLang="en-US" sz="1800" dirty="0">
                <a:latin typeface="Courier New" panose="02070309020205020404" pitchFamily="49" charset="0"/>
              </a:rPr>
              <a:t>   97 -4.3901       0</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27</a:t>
            </a:fld>
            <a:endParaRPr lang="en-US"/>
          </a:p>
        </p:txBody>
      </p:sp>
    </p:spTree>
    <p:extLst>
      <p:ext uri="{BB962C8B-B14F-4D97-AF65-F5344CB8AC3E}">
        <p14:creationId xmlns:p14="http://schemas.microsoft.com/office/powerpoint/2010/main" val="1974590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4"/>
          <p:cNvSpPr>
            <a:spLocks noGrp="1" noChangeArrowheads="1"/>
          </p:cNvSpPr>
          <p:nvPr>
            <p:ph type="body" idx="1"/>
          </p:nvPr>
        </p:nvSpPr>
        <p:spPr>
          <a:xfrm>
            <a:off x="418080" y="1295400"/>
            <a:ext cx="8229600" cy="4800600"/>
          </a:xfrm>
        </p:spPr>
        <p:txBody>
          <a:bodyPr>
            <a:normAutofit/>
          </a:bodyPr>
          <a:lstStyle/>
          <a:p>
            <a:r>
              <a:rPr lang="en-US" altLang="en-US" dirty="0" smtClean="0"/>
              <a:t>In summary:</a:t>
            </a:r>
          </a:p>
          <a:p>
            <a:pPr lvl="1"/>
            <a:r>
              <a:rPr lang="en-US" altLang="en-US" dirty="0" smtClean="0"/>
              <a:t>If </a:t>
            </a:r>
            <a:r>
              <a:rPr lang="en-US" altLang="en-US" dirty="0"/>
              <a:t>you </a:t>
            </a:r>
            <a:r>
              <a:rPr lang="en-US" altLang="en-US" dirty="0" smtClean="0"/>
              <a:t>have data where a predictor is constant among members of a group, mixed-effects models are particularly useful.</a:t>
            </a:r>
          </a:p>
          <a:p>
            <a:endParaRPr lang="en-US" altLang="en-US" dirty="0"/>
          </a:p>
          <a:p>
            <a:r>
              <a:rPr lang="en-US" altLang="en-US" dirty="0" smtClean="0"/>
              <a:t>Mixed-effects models allow researchers to include predictors at multiple levels.</a:t>
            </a:r>
          </a:p>
          <a:p>
            <a:endParaRPr lang="en-US" altLang="en-US" dirty="0"/>
          </a:p>
          <a:p>
            <a:r>
              <a:rPr lang="en-US" altLang="en-US" dirty="0" smtClean="0"/>
              <a:t>Easy to estimate and present biased models when non-independence exists.</a:t>
            </a:r>
            <a:endParaRPr lang="en-US" altLang="en-US" dirty="0"/>
          </a:p>
          <a:p>
            <a:endParaRPr lang="en-US" altLang="en-US" dirty="0"/>
          </a:p>
          <a:p>
            <a:endParaRPr lang="en-US" altLang="en-US" dirty="0" smtClean="0"/>
          </a:p>
          <a:p>
            <a:pPr lvl="1"/>
            <a:endParaRPr lang="en-US" altLang="en-US" dirty="0" smtClean="0"/>
          </a:p>
          <a:p>
            <a:pPr lvl="1"/>
            <a:endParaRPr lang="en-US" altLang="en-US" dirty="0" smtClean="0"/>
          </a:p>
          <a:p>
            <a:pPr lvl="1"/>
            <a:endParaRPr lang="en-US" altLang="en-US" dirty="0" smtClean="0"/>
          </a:p>
          <a:p>
            <a:endParaRPr lang="en-US" altLang="en-US" dirty="0"/>
          </a:p>
          <a:p>
            <a:endParaRPr lang="en-US" altLang="en-US" dirty="0" smtClean="0"/>
          </a:p>
          <a:p>
            <a:endParaRPr lang="en-US" altLang="en-US" dirty="0"/>
          </a:p>
          <a:p>
            <a:endParaRPr lang="en-US" altLang="en-US" dirty="0" smtClean="0"/>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81925" name="Rectangle 2"/>
          <p:cNvSpPr>
            <a:spLocks noGrp="1" noChangeArrowheads="1"/>
          </p:cNvSpPr>
          <p:nvPr>
            <p:ph type="title"/>
          </p:nvPr>
        </p:nvSpPr>
        <p:spPr/>
        <p:txBody>
          <a:bodyPr/>
          <a:lstStyle/>
          <a:p>
            <a:r>
              <a:rPr lang="en-US" dirty="0"/>
              <a:t>Background on Nested Data II</a:t>
            </a:r>
            <a:endParaRPr lang="en-US" altLang="en-US" dirty="0" smtClean="0"/>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28</a:t>
            </a:fld>
            <a:endParaRPr lang="en-US"/>
          </a:p>
        </p:txBody>
      </p:sp>
    </p:spTree>
    <p:extLst>
      <p:ext uri="{BB962C8B-B14F-4D97-AF65-F5344CB8AC3E}">
        <p14:creationId xmlns:p14="http://schemas.microsoft.com/office/powerpoint/2010/main" val="2844891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t>Case Study:  Embedded Providers</a:t>
            </a:r>
          </a:p>
        </p:txBody>
      </p:sp>
      <p:sp>
        <p:nvSpPr>
          <p:cNvPr id="33795" name="Content Placeholder 2"/>
          <p:cNvSpPr>
            <a:spLocks noGrp="1"/>
          </p:cNvSpPr>
          <p:nvPr>
            <p:ph idx="1"/>
          </p:nvPr>
        </p:nvSpPr>
        <p:spPr/>
        <p:txBody>
          <a:bodyPr/>
          <a:lstStyle/>
          <a:p>
            <a:r>
              <a:rPr lang="en-US" altLang="en-US" dirty="0" smtClean="0"/>
              <a:t>A National Guard Army group assigned embedded behavioral health providers to companies</a:t>
            </a:r>
          </a:p>
          <a:p>
            <a:pPr lvl="1"/>
            <a:r>
              <a:rPr lang="en-US" altLang="en-US" dirty="0" smtClean="0"/>
              <a:t>5 Companies with embeds (n=453)</a:t>
            </a:r>
          </a:p>
          <a:p>
            <a:pPr lvl="1"/>
            <a:r>
              <a:rPr lang="en-US" altLang="en-US" dirty="0" smtClean="0"/>
              <a:t>7 Companies  without embeds (n=679)</a:t>
            </a:r>
          </a:p>
          <a:p>
            <a:r>
              <a:rPr lang="en-US" altLang="en-US" dirty="0" smtClean="0"/>
              <a:t>Question:  Does having an embedded provider result in any positive outcomes?</a:t>
            </a:r>
          </a:p>
          <a:p>
            <a:r>
              <a:rPr lang="en-US" altLang="en-US" dirty="0" smtClean="0"/>
              <a:t>Reasonably large sample of individuals in each condition</a:t>
            </a:r>
          </a:p>
          <a:p>
            <a:r>
              <a:rPr lang="en-US" altLang="en-US" dirty="0" smtClean="0"/>
              <a:t>Estimate regression models for depression and collective efficacy</a:t>
            </a:r>
          </a:p>
          <a:p>
            <a:pPr lvl="1"/>
            <a:r>
              <a:rPr lang="en-US" altLang="en-US" dirty="0" smtClean="0"/>
              <a:t>Regress depression on embed (0/1)</a:t>
            </a:r>
          </a:p>
          <a:p>
            <a:pPr lvl="1"/>
            <a:r>
              <a:rPr lang="en-US" altLang="en-US" dirty="0" smtClean="0"/>
              <a:t>Regress collective efficacy on embed (0/1)</a:t>
            </a:r>
          </a:p>
          <a:p>
            <a:endParaRPr lang="en-US" altLang="en-US" dirty="0" smtClean="0"/>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29</a:t>
            </a:fld>
            <a:endParaRPr lang="en-US"/>
          </a:p>
        </p:txBody>
      </p:sp>
    </p:spTree>
    <p:extLst>
      <p:ext uri="{BB962C8B-B14F-4D97-AF65-F5344CB8AC3E}">
        <p14:creationId xmlns:p14="http://schemas.microsoft.com/office/powerpoint/2010/main" val="3241376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Disclaimer</a:t>
            </a:r>
            <a:endParaRPr lang="en-US" dirty="0"/>
          </a:p>
        </p:txBody>
      </p:sp>
      <p:sp>
        <p:nvSpPr>
          <p:cNvPr id="7" name="Content Placeholder 6"/>
          <p:cNvSpPr>
            <a:spLocks noGrp="1"/>
          </p:cNvSpPr>
          <p:nvPr>
            <p:ph idx="1"/>
          </p:nvPr>
        </p:nvSpPr>
        <p:spPr/>
        <p:txBody>
          <a:bodyPr>
            <a:normAutofit lnSpcReduction="10000"/>
          </a:bodyPr>
          <a:lstStyle/>
          <a:p>
            <a:r>
              <a:rPr lang="en-US" dirty="0" smtClean="0"/>
              <a:t>By necessity, I provide a high-level overview</a:t>
            </a:r>
          </a:p>
          <a:p>
            <a:r>
              <a:rPr lang="en-US" dirty="0" smtClean="0"/>
              <a:t>Numerous books and resources exist for estimating mixed-effect models (just a few below)</a:t>
            </a:r>
          </a:p>
          <a:p>
            <a:pPr lvl="1"/>
            <a:r>
              <a:rPr lang="en-US" sz="1800" dirty="0"/>
              <a:t>Bliese, P. D. (2016).  </a:t>
            </a:r>
            <a:r>
              <a:rPr lang="en-US" sz="1800" i="1" dirty="0"/>
              <a:t>Multilevel Modeling in R:  A Brief Introduction to R, the Multilevel Package, and the </a:t>
            </a:r>
            <a:r>
              <a:rPr lang="en-US" sz="1800" i="1" dirty="0" err="1"/>
              <a:t>nlme</a:t>
            </a:r>
            <a:r>
              <a:rPr lang="en-US" sz="1800" i="1" dirty="0"/>
              <a:t> package (version 2.6)</a:t>
            </a:r>
            <a:r>
              <a:rPr lang="en-US" sz="1800" dirty="0"/>
              <a:t>. </a:t>
            </a:r>
            <a:r>
              <a:rPr lang="en-US" sz="1800" u="sng" dirty="0">
                <a:hlinkClick r:id="rId2"/>
              </a:rPr>
              <a:t>https://cran.r-project.org/doc/contrib/Bliese_Multilevel.pdf</a:t>
            </a:r>
            <a:endParaRPr lang="en-US" sz="1800" dirty="0"/>
          </a:p>
          <a:p>
            <a:pPr lvl="1"/>
            <a:r>
              <a:rPr lang="en-US" sz="1800" dirty="0" err="1" smtClean="0"/>
              <a:t>Hox</a:t>
            </a:r>
            <a:r>
              <a:rPr lang="en-US" sz="1800" dirty="0"/>
              <a:t>, J. J., </a:t>
            </a:r>
            <a:r>
              <a:rPr lang="en-US" sz="1800" dirty="0" err="1"/>
              <a:t>Moerbeek</a:t>
            </a:r>
            <a:r>
              <a:rPr lang="en-US" sz="1800" dirty="0"/>
              <a:t>, M., &amp; van de </a:t>
            </a:r>
            <a:r>
              <a:rPr lang="en-US" sz="1800" dirty="0" err="1"/>
              <a:t>Schoot</a:t>
            </a:r>
            <a:r>
              <a:rPr lang="en-US" sz="1800" dirty="0"/>
              <a:t>, R. (2010). </a:t>
            </a:r>
            <a:r>
              <a:rPr lang="en-US" sz="1800" i="1" dirty="0"/>
              <a:t>Multilevel analysis: Techniques and applications</a:t>
            </a:r>
            <a:r>
              <a:rPr lang="en-US" sz="1800" dirty="0"/>
              <a:t>. Routledge</a:t>
            </a:r>
            <a:r>
              <a:rPr lang="en-US" sz="1800" dirty="0" smtClean="0"/>
              <a:t>.</a:t>
            </a:r>
          </a:p>
          <a:p>
            <a:pPr lvl="1"/>
            <a:r>
              <a:rPr lang="en-US" sz="1800" dirty="0" err="1"/>
              <a:t>Littel</a:t>
            </a:r>
            <a:r>
              <a:rPr lang="en-US" sz="1800" dirty="0"/>
              <a:t>, R.C., Milliken, G.A., Stroup, W.W., and </a:t>
            </a:r>
            <a:r>
              <a:rPr lang="en-US" sz="1800" dirty="0" err="1"/>
              <a:t>Wolfinger</a:t>
            </a:r>
            <a:r>
              <a:rPr lang="en-US" sz="1800" dirty="0"/>
              <a:t>, R.D. (1996</a:t>
            </a:r>
            <a:r>
              <a:rPr lang="en-US" sz="1800" dirty="0" smtClean="0"/>
              <a:t>). </a:t>
            </a:r>
            <a:r>
              <a:rPr lang="en-US" sz="1800" i="1" dirty="0" smtClean="0"/>
              <a:t>SAS </a:t>
            </a:r>
            <a:r>
              <a:rPr lang="en-US" sz="1800" i="1" dirty="0"/>
              <a:t>Systems for Mixed </a:t>
            </a:r>
            <a:r>
              <a:rPr lang="en-US" sz="1800" i="1" dirty="0" smtClean="0"/>
              <a:t>Models</a:t>
            </a:r>
            <a:r>
              <a:rPr lang="en-US" sz="1800" dirty="0" smtClean="0"/>
              <a:t>, </a:t>
            </a:r>
            <a:r>
              <a:rPr lang="en-US" sz="1800" dirty="0"/>
              <a:t>SAS Institute.</a:t>
            </a:r>
            <a:endParaRPr lang="en-US" sz="1800" dirty="0" smtClean="0"/>
          </a:p>
          <a:p>
            <a:pPr lvl="1"/>
            <a:r>
              <a:rPr lang="en-US" sz="1800" dirty="0" err="1"/>
              <a:t>Pinheiro</a:t>
            </a:r>
            <a:r>
              <a:rPr lang="en-US" sz="1800" dirty="0"/>
              <a:t>, J.C., and Bates, D.M. (2000) </a:t>
            </a:r>
            <a:r>
              <a:rPr lang="en-US" sz="1800" i="1" dirty="0" smtClean="0"/>
              <a:t>Mixed-Effects </a:t>
            </a:r>
            <a:r>
              <a:rPr lang="en-US" sz="1800" i="1" dirty="0"/>
              <a:t>Models in S and </a:t>
            </a:r>
            <a:r>
              <a:rPr lang="en-US" sz="1800" i="1" dirty="0" smtClean="0"/>
              <a:t>S-PLUS</a:t>
            </a:r>
            <a:r>
              <a:rPr lang="en-US" sz="1800" dirty="0" smtClean="0"/>
              <a:t>, </a:t>
            </a:r>
            <a:r>
              <a:rPr lang="en-US" sz="1800" dirty="0"/>
              <a:t>Springer.</a:t>
            </a:r>
            <a:endParaRPr lang="en-US" sz="1800" dirty="0" smtClean="0"/>
          </a:p>
          <a:p>
            <a:pPr lvl="1"/>
            <a:r>
              <a:rPr lang="en-US" sz="1800" dirty="0" err="1"/>
              <a:t>Raudenbush</a:t>
            </a:r>
            <a:r>
              <a:rPr lang="en-US" sz="1800" dirty="0"/>
              <a:t>, S. W., &amp; </a:t>
            </a:r>
            <a:r>
              <a:rPr lang="en-US" sz="1800" dirty="0" err="1"/>
              <a:t>Bryk</a:t>
            </a:r>
            <a:r>
              <a:rPr lang="en-US" sz="1800" dirty="0"/>
              <a:t>, A. S. (2002). </a:t>
            </a:r>
            <a:r>
              <a:rPr lang="en-US" sz="1800" i="1" dirty="0"/>
              <a:t>Hierarchical linear models: Applications and data analysis </a:t>
            </a:r>
            <a:r>
              <a:rPr lang="en-US" sz="1800" i="1" dirty="0" smtClean="0"/>
              <a:t>methods</a:t>
            </a:r>
            <a:r>
              <a:rPr lang="en-US" sz="1800" dirty="0" smtClean="0"/>
              <a:t>. </a:t>
            </a:r>
            <a:r>
              <a:rPr lang="en-US" sz="1800" dirty="0"/>
              <a:t>Sage</a:t>
            </a:r>
            <a:r>
              <a:rPr lang="en-US" sz="1800" dirty="0" smtClean="0"/>
              <a:t>.</a:t>
            </a:r>
          </a:p>
          <a:p>
            <a:pPr lvl="1"/>
            <a:r>
              <a:rPr lang="en-US" sz="1800" dirty="0"/>
              <a:t>Singer, J. D., &amp; Willett, J. B.  (2003).  </a:t>
            </a:r>
            <a:r>
              <a:rPr lang="en-US" sz="1800" i="1" dirty="0"/>
              <a:t>Applied longitudinal data analysis:  Modeling change and event occurrence</a:t>
            </a:r>
            <a:r>
              <a:rPr lang="en-US" sz="1800" dirty="0"/>
              <a:t>.  New York, NY:  Oxford University Press</a:t>
            </a:r>
            <a:r>
              <a:rPr lang="en-US" sz="1800" dirty="0" smtClean="0"/>
              <a:t>.</a:t>
            </a:r>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3</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83185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Case Study:  Embedded Providers</a:t>
            </a:r>
            <a:endParaRPr lang="en-US" altLang="en-US" dirty="0" smtClean="0"/>
          </a:p>
        </p:txBody>
      </p:sp>
      <p:sp>
        <p:nvSpPr>
          <p:cNvPr id="34819" name="Content Placeholder 2"/>
          <p:cNvSpPr>
            <a:spLocks noGrp="1"/>
          </p:cNvSpPr>
          <p:nvPr>
            <p:ph idx="1"/>
          </p:nvPr>
        </p:nvSpPr>
        <p:spPr/>
        <p:txBody>
          <a:bodyPr/>
          <a:lstStyle/>
          <a:p>
            <a:r>
              <a:rPr lang="en-US" altLang="en-US" dirty="0" smtClean="0"/>
              <a:t>Depression results (NS)</a:t>
            </a:r>
          </a:p>
          <a:p>
            <a:endParaRPr lang="en-US" altLang="en-US" dirty="0" smtClean="0"/>
          </a:p>
          <a:p>
            <a:endParaRPr lang="en-US" altLang="en-US" dirty="0" smtClean="0"/>
          </a:p>
          <a:p>
            <a:endParaRPr lang="en-US" altLang="en-US" dirty="0" smtClean="0"/>
          </a:p>
          <a:p>
            <a:endParaRPr lang="en-US" altLang="en-US" dirty="0" smtClean="0"/>
          </a:p>
          <a:p>
            <a:r>
              <a:rPr lang="en-US" altLang="en-US" dirty="0" smtClean="0"/>
              <a:t>Collective Efficacy results looked encouraging</a:t>
            </a:r>
          </a:p>
          <a:p>
            <a:endParaRPr lang="en-US" altLang="en-US" dirty="0" smtClean="0"/>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34823" name="Text Box 13"/>
          <p:cNvSpPr txBox="1">
            <a:spLocks noChangeArrowheads="1"/>
          </p:cNvSpPr>
          <p:nvPr/>
        </p:nvSpPr>
        <p:spPr bwMode="auto">
          <a:xfrm>
            <a:off x="695325" y="1733550"/>
            <a:ext cx="7766050" cy="147796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round(summary(lm(</a:t>
            </a:r>
            <a:r>
              <a:rPr lang="en-US" altLang="en-US" sz="1800" dirty="0" err="1">
                <a:latin typeface="Courier New" panose="02070309020205020404" pitchFamily="49" charset="0"/>
              </a:rPr>
              <a:t>MDDsum~embedprov,data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11.7835     0.1801 65.4371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0.5032     0.2850  </a:t>
            </a:r>
            <a:r>
              <a:rPr lang="en-US" altLang="en-US" sz="1800" b="1" dirty="0">
                <a:latin typeface="Courier New" panose="02070309020205020404" pitchFamily="49" charset="0"/>
              </a:rPr>
              <a:t>1.7656</a:t>
            </a:r>
            <a:r>
              <a:rPr lang="en-US" altLang="en-US" sz="1800" dirty="0">
                <a:latin typeface="Courier New" panose="02070309020205020404" pitchFamily="49" charset="0"/>
              </a:rPr>
              <a:t>   0.0777</a:t>
            </a:r>
          </a:p>
        </p:txBody>
      </p:sp>
      <p:sp>
        <p:nvSpPr>
          <p:cNvPr id="34824" name="Text Box 13"/>
          <p:cNvSpPr txBox="1">
            <a:spLocks noChangeArrowheads="1"/>
          </p:cNvSpPr>
          <p:nvPr/>
        </p:nvSpPr>
        <p:spPr bwMode="auto">
          <a:xfrm>
            <a:off x="693738" y="4100513"/>
            <a:ext cx="7766050" cy="147796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round(summary(lm(</a:t>
            </a:r>
            <a:r>
              <a:rPr lang="en-US" altLang="en-US" sz="1800" dirty="0" err="1">
                <a:latin typeface="Courier New" panose="02070309020205020404" pitchFamily="49" charset="0"/>
              </a:rPr>
              <a:t>rdnssum~embedprov,data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13.5682     0.1395 97.2891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0.6942     0.2209  </a:t>
            </a:r>
            <a:r>
              <a:rPr lang="en-US" altLang="en-US" sz="1800" b="1" dirty="0">
                <a:latin typeface="Courier New" panose="02070309020205020404" pitchFamily="49" charset="0"/>
              </a:rPr>
              <a:t>3.1426</a:t>
            </a:r>
            <a:r>
              <a:rPr lang="en-US" altLang="en-US" sz="1800" dirty="0">
                <a:latin typeface="Courier New" panose="02070309020205020404" pitchFamily="49" charset="0"/>
              </a:rPr>
              <a:t>   0.0017</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30</a:t>
            </a:fld>
            <a:endParaRPr lang="en-US"/>
          </a:p>
        </p:txBody>
      </p:sp>
    </p:spTree>
    <p:extLst>
      <p:ext uri="{BB962C8B-B14F-4D97-AF65-F5344CB8AC3E}">
        <p14:creationId xmlns:p14="http://schemas.microsoft.com/office/powerpoint/2010/main" val="3934994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Case Study:  Embedded Providers</a:t>
            </a:r>
            <a:endParaRPr lang="en-US" altLang="en-US" dirty="0" smtClean="0"/>
          </a:p>
        </p:txBody>
      </p:sp>
      <p:sp>
        <p:nvSpPr>
          <p:cNvPr id="35843" name="Content Placeholder 2"/>
          <p:cNvSpPr>
            <a:spLocks noGrp="1"/>
          </p:cNvSpPr>
          <p:nvPr>
            <p:ph idx="1"/>
          </p:nvPr>
        </p:nvSpPr>
        <p:spPr/>
        <p:txBody>
          <a:bodyPr/>
          <a:lstStyle/>
          <a:p>
            <a:r>
              <a:rPr lang="en-US" altLang="en-US" dirty="0" smtClean="0"/>
              <a:t>Results suggested that having an embedded provider:</a:t>
            </a:r>
          </a:p>
          <a:p>
            <a:pPr lvl="1"/>
            <a:r>
              <a:rPr lang="en-US" altLang="en-US" dirty="0" smtClean="0"/>
              <a:t>Was </a:t>
            </a:r>
            <a:r>
              <a:rPr lang="en-US" altLang="en-US" u="sng" dirty="0" smtClean="0"/>
              <a:t>not</a:t>
            </a:r>
            <a:r>
              <a:rPr lang="en-US" altLang="en-US" dirty="0" smtClean="0"/>
              <a:t> directly related mental health</a:t>
            </a:r>
          </a:p>
          <a:p>
            <a:pPr lvl="1"/>
            <a:r>
              <a:rPr lang="en-US" altLang="en-US" u="sng" dirty="0" smtClean="0"/>
              <a:t>Was</a:t>
            </a:r>
            <a:r>
              <a:rPr lang="en-US" altLang="en-US" dirty="0" smtClean="0"/>
              <a:t> related to unit performance indices (potentially good news)</a:t>
            </a:r>
          </a:p>
          <a:p>
            <a:pPr lvl="1"/>
            <a:endParaRPr lang="en-US" altLang="en-US" dirty="0" smtClean="0"/>
          </a:p>
          <a:p>
            <a:r>
              <a:rPr lang="en-US" altLang="en-US" dirty="0" smtClean="0"/>
              <a:t>Paper was submitted, and one reviewer noted:</a:t>
            </a:r>
          </a:p>
          <a:p>
            <a:pPr lvl="1"/>
            <a:r>
              <a:rPr lang="en-US" altLang="en-US" dirty="0" smtClean="0"/>
              <a:t>“The correct unit of analysis is the NG units, not the individuals who compose those units. The multivariate analyses do not appear to control for clustering of individuals within units, and it is not clear whether there are a sufficient number of units in terms of power.” </a:t>
            </a: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31</a:t>
            </a:fld>
            <a:endParaRPr lang="en-US"/>
          </a:p>
        </p:txBody>
      </p:sp>
    </p:spTree>
    <p:extLst>
      <p:ext uri="{BB962C8B-B14F-4D97-AF65-F5344CB8AC3E}">
        <p14:creationId xmlns:p14="http://schemas.microsoft.com/office/powerpoint/2010/main" val="3450999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a:t>Case Study:  Embedded Providers</a:t>
            </a:r>
            <a:endParaRPr lang="en-US" altLang="en-US" dirty="0" smtClean="0"/>
          </a:p>
        </p:txBody>
      </p:sp>
      <p:sp>
        <p:nvSpPr>
          <p:cNvPr id="36867" name="Content Placeholder 2"/>
          <p:cNvSpPr>
            <a:spLocks noGrp="1"/>
          </p:cNvSpPr>
          <p:nvPr>
            <p:ph idx="1"/>
          </p:nvPr>
        </p:nvSpPr>
        <p:spPr/>
        <p:txBody>
          <a:bodyPr/>
          <a:lstStyle/>
          <a:p>
            <a:r>
              <a:rPr lang="en-US" altLang="en-US" dirty="0" smtClean="0"/>
              <a:t>Reviewer was correct</a:t>
            </a:r>
          </a:p>
          <a:p>
            <a:pPr lvl="1"/>
            <a:r>
              <a:rPr lang="en-US" altLang="en-US" dirty="0" smtClean="0"/>
              <a:t>Because our regression models had level-2 predictors (predictors constant among members of the same groups) our results were likely to be highly biased and overly liberal.</a:t>
            </a:r>
          </a:p>
          <a:p>
            <a:pPr lvl="1"/>
            <a:endParaRPr lang="en-US" altLang="en-US" dirty="0" smtClean="0"/>
          </a:p>
          <a:p>
            <a:pPr lvl="1"/>
            <a:r>
              <a:rPr lang="en-US" altLang="en-US" dirty="0" smtClean="0"/>
              <a:t>The only way our regression results would have been okay in this design is if the level of non-independence in the outcome was zero; however we were not so lucky….</a:t>
            </a: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32</a:t>
            </a:fld>
            <a:endParaRPr lang="en-US"/>
          </a:p>
        </p:txBody>
      </p:sp>
    </p:spTree>
    <p:extLst>
      <p:ext uri="{BB962C8B-B14F-4D97-AF65-F5344CB8AC3E}">
        <p14:creationId xmlns:p14="http://schemas.microsoft.com/office/powerpoint/2010/main" val="36066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t>Case Study:  Embedded Providers</a:t>
            </a:r>
            <a:endParaRPr lang="en-US" altLang="en-US" dirty="0" smtClean="0"/>
          </a:p>
        </p:txBody>
      </p:sp>
      <p:sp>
        <p:nvSpPr>
          <p:cNvPr id="37891" name="Content Placeholder 2"/>
          <p:cNvSpPr>
            <a:spLocks noGrp="1"/>
          </p:cNvSpPr>
          <p:nvPr>
            <p:ph idx="1"/>
          </p:nvPr>
        </p:nvSpPr>
        <p:spPr/>
        <p:txBody>
          <a:bodyPr/>
          <a:lstStyle/>
          <a:p>
            <a:r>
              <a:rPr lang="en-US" altLang="en-US" smtClean="0"/>
              <a:t>Depression results (sample sizes equal)</a:t>
            </a:r>
          </a:p>
          <a:p>
            <a:endParaRPr lang="en-US" altLang="en-US" smtClean="0"/>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37895" name="Text Box 13"/>
          <p:cNvSpPr txBox="1">
            <a:spLocks noChangeArrowheads="1"/>
          </p:cNvSpPr>
          <p:nvPr/>
        </p:nvSpPr>
        <p:spPr bwMode="auto">
          <a:xfrm>
            <a:off x="695325" y="1733550"/>
            <a:ext cx="7766050" cy="424731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MDDsum~as.factor</a:t>
            </a:r>
            <a:r>
              <a:rPr lang="en-US" altLang="en-US" sz="1800" dirty="0">
                <a:latin typeface="Courier New" panose="02070309020205020404" pitchFamily="49" charset="0"/>
              </a:rPr>
              <a:t>(bn.co),embed,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a:t>
            </a:r>
            <a:r>
              <a:rPr lang="en-US" altLang="en-US" sz="1800" b="1" dirty="0">
                <a:latin typeface="Courier New" panose="02070309020205020404" pitchFamily="49" charset="0"/>
              </a:rPr>
              <a:t>0.03868019</a:t>
            </a:r>
          </a:p>
          <a:p>
            <a:pPr>
              <a:spcBef>
                <a:spcPct val="0"/>
              </a:spcBef>
              <a:buFontTx/>
              <a:buNone/>
            </a:pPr>
            <a:r>
              <a:rPr lang="en-US" altLang="en-US" sz="1800" dirty="0" smtClean="0">
                <a:latin typeface="Courier New" panose="02070309020205020404" pitchFamily="49" charset="0"/>
              </a:rPr>
              <a:t>&gt; </a:t>
            </a:r>
            <a:r>
              <a:rPr lang="en-US" altLang="en-US" sz="1800" dirty="0">
                <a:latin typeface="Courier New" panose="02070309020205020404" pitchFamily="49" charset="0"/>
              </a:rPr>
              <a:t>round(summary(lm(</a:t>
            </a:r>
            <a:r>
              <a:rPr lang="en-US" altLang="en-US" sz="1800" dirty="0" err="1">
                <a:latin typeface="Courier New" panose="02070309020205020404" pitchFamily="49" charset="0"/>
              </a:rPr>
              <a:t>MDDsum~embedprov,data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11.7835     0.1801 65.4371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0.5032     0.2850  </a:t>
            </a:r>
            <a:r>
              <a:rPr lang="en-US" altLang="en-US" sz="1800" b="1" dirty="0">
                <a:latin typeface="Courier New" panose="02070309020205020404" pitchFamily="49" charset="0"/>
              </a:rPr>
              <a:t>1.7656</a:t>
            </a:r>
            <a:r>
              <a:rPr lang="en-US" altLang="en-US" sz="1800" dirty="0">
                <a:latin typeface="Courier New" panose="02070309020205020404" pitchFamily="49" charset="0"/>
              </a:rPr>
              <a:t>   0.0777</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MDDsum~embedprov,random</a:t>
            </a:r>
            <a:r>
              <a:rPr lang="en-US" altLang="en-US" sz="1800" dirty="0">
                <a:latin typeface="Courier New" panose="02070309020205020404" pitchFamily="49" charset="0"/>
              </a:rPr>
              <a:t>=~1|bn.co,</a:t>
            </a:r>
          </a:p>
          <a:p>
            <a:pPr>
              <a:spcBef>
                <a:spcPct val="0"/>
              </a:spcBef>
              <a:buFontTx/>
              <a:buNone/>
            </a:pPr>
            <a:r>
              <a:rPr lang="en-US" altLang="en-US" sz="1800" dirty="0">
                <a:latin typeface="Courier New" panose="02070309020205020404" pitchFamily="49" charset="0"/>
              </a:rPr>
              <a:t>  data=</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11.9314    0.4251 1080 28.0660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0.7510    0.6645   10  </a:t>
            </a:r>
            <a:r>
              <a:rPr lang="en-US" altLang="en-US" sz="1800" b="1" dirty="0">
                <a:latin typeface="Courier New" panose="02070309020205020404" pitchFamily="49" charset="0"/>
              </a:rPr>
              <a:t>1.1302</a:t>
            </a:r>
            <a:r>
              <a:rPr lang="en-US" altLang="en-US" sz="1800" dirty="0">
                <a:latin typeface="Courier New" panose="02070309020205020404" pitchFamily="49" charset="0"/>
              </a:rPr>
              <a:t>  0.2848</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33</a:t>
            </a:fld>
            <a:endParaRPr lang="en-US"/>
          </a:p>
        </p:txBody>
      </p:sp>
    </p:spTree>
    <p:extLst>
      <p:ext uri="{BB962C8B-B14F-4D97-AF65-F5344CB8AC3E}">
        <p14:creationId xmlns:p14="http://schemas.microsoft.com/office/powerpoint/2010/main" val="1329094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Case Study:  Embedded Providers</a:t>
            </a:r>
            <a:endParaRPr lang="en-US" altLang="en-US" dirty="0" smtClean="0"/>
          </a:p>
        </p:txBody>
      </p:sp>
      <p:sp>
        <p:nvSpPr>
          <p:cNvPr id="38915" name="Content Placeholder 2"/>
          <p:cNvSpPr>
            <a:spLocks noGrp="1"/>
          </p:cNvSpPr>
          <p:nvPr>
            <p:ph idx="1"/>
          </p:nvPr>
        </p:nvSpPr>
        <p:spPr/>
        <p:txBody>
          <a:bodyPr/>
          <a:lstStyle/>
          <a:p>
            <a:r>
              <a:rPr lang="en-US" altLang="en-US" smtClean="0"/>
              <a:t>Collective Efficacy results (sample sizes equal)</a:t>
            </a:r>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38919" name="Text Box 13"/>
          <p:cNvSpPr txBox="1">
            <a:spLocks noChangeArrowheads="1"/>
          </p:cNvSpPr>
          <p:nvPr/>
        </p:nvSpPr>
        <p:spPr bwMode="auto">
          <a:xfrm>
            <a:off x="695325" y="1733550"/>
            <a:ext cx="7766050" cy="424731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rdnssum~as.factor</a:t>
            </a:r>
            <a:r>
              <a:rPr lang="en-US" altLang="en-US" sz="1800" dirty="0">
                <a:latin typeface="Courier New" panose="02070309020205020404" pitchFamily="49" charset="0"/>
              </a:rPr>
              <a:t>(bn.co),data=embed,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a:t>
            </a:r>
            <a:r>
              <a:rPr lang="en-US" altLang="en-US" sz="1800" b="1" dirty="0">
                <a:latin typeface="Courier New" panose="02070309020205020404" pitchFamily="49" charset="0"/>
              </a:rPr>
              <a:t>0.08008846</a:t>
            </a:r>
          </a:p>
          <a:p>
            <a:pPr>
              <a:spcBef>
                <a:spcPct val="0"/>
              </a:spcBef>
              <a:buFontTx/>
              <a:buNone/>
            </a:pPr>
            <a:r>
              <a:rPr lang="en-US" altLang="en-US" sz="1800" dirty="0" smtClean="0">
                <a:latin typeface="Courier New" panose="02070309020205020404" pitchFamily="49" charset="0"/>
              </a:rPr>
              <a:t>&gt; </a:t>
            </a:r>
            <a:r>
              <a:rPr lang="en-US" altLang="en-US" sz="1800" dirty="0">
                <a:latin typeface="Courier New" panose="02070309020205020404" pitchFamily="49" charset="0"/>
              </a:rPr>
              <a:t>round(summary(lm(</a:t>
            </a:r>
            <a:r>
              <a:rPr lang="en-US" altLang="en-US" sz="1800" dirty="0" err="1">
                <a:latin typeface="Courier New" panose="02070309020205020404" pitchFamily="49" charset="0"/>
              </a:rPr>
              <a:t>rdnssum~embedprov,data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13.5682     0.1395 97.2891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0.6942     0.2209  </a:t>
            </a:r>
            <a:r>
              <a:rPr lang="en-US" altLang="en-US" sz="1800" b="1" dirty="0">
                <a:latin typeface="Courier New" panose="02070309020205020404" pitchFamily="49" charset="0"/>
              </a:rPr>
              <a:t>3.1426</a:t>
            </a:r>
            <a:r>
              <a:rPr lang="en-US" altLang="en-US" sz="1800" dirty="0">
                <a:latin typeface="Courier New" panose="02070309020205020404" pitchFamily="49" charset="0"/>
              </a:rPr>
              <a:t>   0.0017</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rdnssum~embedprov,random</a:t>
            </a:r>
            <a:r>
              <a:rPr lang="en-US" altLang="en-US" sz="1800" dirty="0">
                <a:latin typeface="Courier New" panose="02070309020205020404" pitchFamily="49" charset="0"/>
              </a:rPr>
              <a:t>=~1|bn.co,</a:t>
            </a:r>
          </a:p>
          <a:p>
            <a:pPr>
              <a:spcBef>
                <a:spcPct val="0"/>
              </a:spcBef>
              <a:buFontTx/>
              <a:buNone/>
            </a:pPr>
            <a:r>
              <a:rPr lang="en-US" altLang="en-US" sz="1800" dirty="0">
                <a:latin typeface="Courier New" panose="02070309020205020404" pitchFamily="49" charset="0"/>
              </a:rPr>
              <a:t>  data=</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13.5797    0.4841 1097 28.0521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0.3317    0.7538   10  </a:t>
            </a:r>
            <a:r>
              <a:rPr lang="en-US" altLang="en-US" sz="1800" b="1" dirty="0">
                <a:latin typeface="Courier New" panose="02070309020205020404" pitchFamily="49" charset="0"/>
              </a:rPr>
              <a:t>0.4400</a:t>
            </a:r>
            <a:r>
              <a:rPr lang="en-US" altLang="en-US" sz="1800" dirty="0">
                <a:latin typeface="Courier New" panose="02070309020205020404" pitchFamily="49" charset="0"/>
              </a:rPr>
              <a:t>  0.6693</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34</a:t>
            </a:fld>
            <a:endParaRPr lang="en-US"/>
          </a:p>
        </p:txBody>
      </p:sp>
    </p:spTree>
    <p:extLst>
      <p:ext uri="{BB962C8B-B14F-4D97-AF65-F5344CB8AC3E}">
        <p14:creationId xmlns:p14="http://schemas.microsoft.com/office/powerpoint/2010/main" val="4063214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Case Study:  Embedded Providers</a:t>
            </a:r>
            <a:endParaRPr lang="en-US" altLang="en-US" dirty="0" smtClean="0"/>
          </a:p>
        </p:txBody>
      </p:sp>
      <p:sp>
        <p:nvSpPr>
          <p:cNvPr id="39939" name="Content Placeholder 2"/>
          <p:cNvSpPr>
            <a:spLocks noGrp="1"/>
          </p:cNvSpPr>
          <p:nvPr>
            <p:ph idx="1"/>
          </p:nvPr>
        </p:nvSpPr>
        <p:spPr/>
        <p:txBody>
          <a:bodyPr/>
          <a:lstStyle/>
          <a:p>
            <a:r>
              <a:rPr lang="en-US" altLang="en-US" dirty="0" smtClean="0"/>
              <a:t>It is easy use regression in cases where non-independence provides misleading results</a:t>
            </a:r>
          </a:p>
          <a:p>
            <a:endParaRPr lang="en-US" altLang="en-US" dirty="0" smtClean="0"/>
          </a:p>
          <a:p>
            <a:r>
              <a:rPr lang="en-US" altLang="en-US" dirty="0" smtClean="0"/>
              <a:t>It is likely that applied data rarely meets the independence criteria underlying the use of regression</a:t>
            </a:r>
          </a:p>
          <a:p>
            <a:pPr lvl="1"/>
            <a:r>
              <a:rPr lang="en-US" altLang="en-US" dirty="0" smtClean="0"/>
              <a:t>Important to have analytic tools that properly account for pre-existing non-independence due to groups. </a:t>
            </a:r>
          </a:p>
          <a:p>
            <a:pPr lvl="1"/>
            <a:endParaRPr lang="en-US" altLang="en-US" dirty="0" smtClean="0"/>
          </a:p>
        </p:txBody>
      </p:sp>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35</a:t>
            </a:fld>
            <a:endParaRPr lang="en-US"/>
          </a:p>
        </p:txBody>
      </p:sp>
    </p:spTree>
    <p:extLst>
      <p:ext uri="{BB962C8B-B14F-4D97-AF65-F5344CB8AC3E}">
        <p14:creationId xmlns:p14="http://schemas.microsoft.com/office/powerpoint/2010/main" val="3714100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 on Nested </a:t>
            </a:r>
            <a:r>
              <a:rPr lang="en-US" dirty="0" smtClean="0"/>
              <a:t>Data</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36</a:t>
            </a:fld>
            <a:endParaRPr lang="en-US"/>
          </a:p>
        </p:txBody>
      </p:sp>
      <p:pic>
        <p:nvPicPr>
          <p:cNvPr id="9" name="Picture 8"/>
          <p:cNvPicPr>
            <a:picLocks noChangeAspect="1"/>
          </p:cNvPicPr>
          <p:nvPr/>
        </p:nvPicPr>
        <p:blipFill rotWithShape="1">
          <a:blip r:embed="rId2"/>
          <a:srcRect l="20954" t="6488" r="40456" b="50000"/>
          <a:stretch/>
        </p:blipFill>
        <p:spPr>
          <a:xfrm>
            <a:off x="838200" y="1371600"/>
            <a:ext cx="7086600" cy="4343400"/>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1608114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 on Nested Data</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37</a:t>
            </a:fld>
            <a:endParaRPr lang="en-US"/>
          </a:p>
        </p:txBody>
      </p:sp>
      <p:grpSp>
        <p:nvGrpSpPr>
          <p:cNvPr id="8" name="Group 7"/>
          <p:cNvGrpSpPr/>
          <p:nvPr/>
        </p:nvGrpSpPr>
        <p:grpSpPr>
          <a:xfrm>
            <a:off x="460022" y="2209800"/>
            <a:ext cx="8223956" cy="838200"/>
            <a:chOff x="460022" y="2209800"/>
            <a:chExt cx="8223956" cy="838200"/>
          </a:xfrm>
        </p:grpSpPr>
        <p:pic>
          <p:nvPicPr>
            <p:cNvPr id="2" name="Picture 1"/>
            <p:cNvPicPr>
              <a:picLocks noChangeAspect="1"/>
            </p:cNvPicPr>
            <p:nvPr/>
          </p:nvPicPr>
          <p:blipFill rotWithShape="1">
            <a:blip r:embed="rId2"/>
            <a:srcRect l="21972" t="31679" r="39024" b="61693"/>
            <a:stretch/>
          </p:blipFill>
          <p:spPr>
            <a:xfrm>
              <a:off x="460022" y="2209800"/>
              <a:ext cx="8223956" cy="759643"/>
            </a:xfrm>
            <a:prstGeom prst="rect">
              <a:avLst/>
            </a:prstGeom>
          </p:spPr>
        </p:pic>
        <p:sp>
          <p:nvSpPr>
            <p:cNvPr id="3" name="Rectangle 2"/>
            <p:cNvSpPr/>
            <p:nvPr/>
          </p:nvSpPr>
          <p:spPr>
            <a:xfrm>
              <a:off x="4876800" y="2743200"/>
              <a:ext cx="3807178"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084442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on Nested Data</a:t>
            </a:r>
          </a:p>
        </p:txBody>
      </p:sp>
      <p:sp>
        <p:nvSpPr>
          <p:cNvPr id="7" name="Content Placeholder 6"/>
          <p:cNvSpPr>
            <a:spLocks noGrp="1"/>
          </p:cNvSpPr>
          <p:nvPr>
            <p:ph idx="1"/>
          </p:nvPr>
        </p:nvSpPr>
        <p:spPr/>
        <p:txBody>
          <a:bodyPr/>
          <a:lstStyle/>
          <a:p>
            <a:r>
              <a:rPr lang="en-US" dirty="0" smtClean="0"/>
              <a:t>Applied analysts working with complex nested data will benefit from knowing about mixed-effects models</a:t>
            </a:r>
          </a:p>
          <a:p>
            <a:endParaRPr lang="en-US" dirty="0"/>
          </a:p>
          <a:p>
            <a:r>
              <a:rPr lang="en-US" dirty="0" smtClean="0"/>
              <a:t>Let us examine mixed-effects models in more detail, and show how these models can be estimated in R. </a:t>
            </a:r>
            <a:endParaRPr lang="en-US" dirty="0"/>
          </a:p>
        </p:txBody>
      </p:sp>
      <p:sp>
        <p:nvSpPr>
          <p:cNvPr id="4" name="Footer Placeholder 3"/>
          <p:cNvSpPr>
            <a:spLocks noGrp="1"/>
          </p:cNvSpPr>
          <p:nvPr>
            <p:ph type="ftr" sz="quarter" idx="11"/>
          </p:nvPr>
        </p:nvSpPr>
        <p:spPr/>
        <p:txBody>
          <a:bodyPr/>
          <a:lstStyle/>
          <a:p>
            <a:r>
              <a:rPr lang="en-US" smtClean="0"/>
              <a:t>Copyright Paul D. 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38</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425924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39</a:t>
            </a:fld>
            <a:endParaRPr lang="en-US" altLang="en-US">
              <a:latin typeface="Arial" panose="020B0604020202020204" pitchFamily="34" charset="0"/>
            </a:endParaRPr>
          </a:p>
        </p:txBody>
      </p:sp>
      <p:sp>
        <p:nvSpPr>
          <p:cNvPr id="160773" name="Rectangle 2"/>
          <p:cNvSpPr>
            <a:spLocks noGrp="1" noChangeArrowheads="1"/>
          </p:cNvSpPr>
          <p:nvPr>
            <p:ph type="title"/>
          </p:nvPr>
        </p:nvSpPr>
        <p:spPr/>
        <p:txBody>
          <a:bodyPr/>
          <a:lstStyle/>
          <a:p>
            <a:r>
              <a:rPr lang="en-US" altLang="en-US" dirty="0" smtClean="0"/>
              <a:t>Background</a:t>
            </a:r>
          </a:p>
        </p:txBody>
      </p:sp>
      <p:sp>
        <p:nvSpPr>
          <p:cNvPr id="160774" name="Rectangle 3"/>
          <p:cNvSpPr>
            <a:spLocks noGrp="1" noChangeArrowheads="1"/>
          </p:cNvSpPr>
          <p:nvPr>
            <p:ph type="body" idx="1"/>
          </p:nvPr>
        </p:nvSpPr>
        <p:spPr>
          <a:xfrm>
            <a:off x="595313" y="1247775"/>
            <a:ext cx="8083550" cy="4648200"/>
          </a:xfrm>
        </p:spPr>
        <p:txBody>
          <a:bodyPr/>
          <a:lstStyle/>
          <a:p>
            <a:r>
              <a:rPr lang="en-US" altLang="en-US" dirty="0" smtClean="0"/>
              <a:t>Model Notation (</a:t>
            </a:r>
            <a:r>
              <a:rPr lang="en-US" altLang="en-US" dirty="0" err="1" smtClean="0"/>
              <a:t>Bryk</a:t>
            </a:r>
            <a:r>
              <a:rPr lang="en-US" altLang="en-US" dirty="0" smtClean="0"/>
              <a:t> &amp; </a:t>
            </a:r>
            <a:r>
              <a:rPr lang="en-US" altLang="en-US" dirty="0" err="1" smtClean="0"/>
              <a:t>Raudenbush</a:t>
            </a:r>
            <a:r>
              <a:rPr lang="en-US" altLang="en-US" dirty="0" smtClean="0"/>
              <a:t>, 1992)</a:t>
            </a:r>
          </a:p>
          <a:p>
            <a:pPr lvl="1"/>
            <a:r>
              <a:rPr lang="en-US" altLang="en-US" dirty="0" smtClean="0">
                <a:solidFill>
                  <a:srgbClr val="000000"/>
                </a:solidFill>
              </a:rPr>
              <a:t>Separate components: One predictor at both levels, and random effects for intercept and slope</a:t>
            </a:r>
          </a:p>
          <a:p>
            <a:pPr lvl="2">
              <a:buFontTx/>
              <a:buNone/>
            </a:pPr>
            <a:r>
              <a:rPr lang="en-US" altLang="en-US" i="1" dirty="0" err="1" smtClean="0">
                <a:solidFill>
                  <a:srgbClr val="000000"/>
                </a:solidFill>
              </a:rPr>
              <a:t>Y</a:t>
            </a:r>
            <a:r>
              <a:rPr lang="en-US" altLang="en-US" i="1" baseline="-25000" dirty="0" err="1" smtClean="0">
                <a:solidFill>
                  <a:srgbClr val="000000"/>
                </a:solidFill>
              </a:rPr>
              <a:t>ij</a:t>
            </a:r>
            <a:r>
              <a:rPr lang="en-US" altLang="en-US" i="1" dirty="0" smtClean="0">
                <a:solidFill>
                  <a:srgbClr val="000000"/>
                </a:solidFill>
              </a:rPr>
              <a:t> =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1</a:t>
            </a:r>
            <a:r>
              <a:rPr lang="en-US" altLang="en-US" i="1" baseline="-25000" dirty="0" smtClean="0">
                <a:solidFill>
                  <a:srgbClr val="000000"/>
                </a:solidFill>
              </a:rPr>
              <a:t>j</a:t>
            </a:r>
            <a:r>
              <a:rPr lang="en-US" altLang="en-US" i="1" dirty="0" smtClean="0">
                <a:solidFill>
                  <a:srgbClr val="000000"/>
                </a:solidFill>
              </a:rPr>
              <a:t>X</a:t>
            </a:r>
            <a:r>
              <a:rPr lang="en-US" altLang="en-US" i="1" baseline="-25000" dirty="0" smtClean="0">
                <a:solidFill>
                  <a:srgbClr val="000000"/>
                </a:solidFill>
              </a:rPr>
              <a:t>ij </a:t>
            </a:r>
            <a:r>
              <a:rPr lang="en-US" altLang="en-US" i="1" dirty="0" smtClean="0">
                <a:solidFill>
                  <a:srgbClr val="000000"/>
                </a:solidFill>
              </a:rPr>
              <a:t>+ </a:t>
            </a:r>
            <a:r>
              <a:rPr lang="en-US" altLang="en-US" i="1" dirty="0" err="1" smtClean="0">
                <a:solidFill>
                  <a:srgbClr val="FF0000"/>
                </a:solidFill>
              </a:rPr>
              <a:t>r</a:t>
            </a:r>
            <a:r>
              <a:rPr lang="en-US" altLang="en-US" i="1" baseline="-25000" dirty="0" err="1" smtClean="0">
                <a:solidFill>
                  <a:srgbClr val="FF0000"/>
                </a:solidFill>
              </a:rPr>
              <a:t>ij</a:t>
            </a:r>
            <a:endParaRPr lang="en-US" altLang="en-US" i="1" baseline="-25000" dirty="0" smtClean="0">
              <a:solidFill>
                <a:srgbClr val="FF0000"/>
              </a:solidFill>
            </a:endParaRPr>
          </a:p>
          <a:p>
            <a:pPr lvl="2">
              <a:buFontTx/>
              <a:buNone/>
            </a:pP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rPr>
              <a:t>00 </a:t>
            </a:r>
            <a:r>
              <a:rPr lang="en-US" altLang="en-US" i="1" dirty="0">
                <a:solidFill>
                  <a:srgbClr val="000000"/>
                </a:solidFill>
              </a:rPr>
              <a:t>+</a:t>
            </a:r>
            <a:r>
              <a:rPr lang="en-US" altLang="en-US" baseline="-25000" dirty="0" smtClean="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rPr>
              <a:t>01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solidFill>
                  <a:srgbClr val="000000"/>
                </a:solidFill>
              </a:rPr>
              <a:t>+ </a:t>
            </a:r>
            <a:r>
              <a:rPr lang="en-US" altLang="en-US" i="1" dirty="0">
                <a:solidFill>
                  <a:srgbClr val="FF0000"/>
                </a:solidFill>
              </a:rPr>
              <a:t>u</a:t>
            </a:r>
            <a:r>
              <a:rPr lang="en-US" altLang="en-US" baseline="-25000" dirty="0" smtClean="0">
                <a:solidFill>
                  <a:srgbClr val="FF0000"/>
                </a:solidFill>
              </a:rPr>
              <a:t>0</a:t>
            </a:r>
            <a:r>
              <a:rPr lang="en-US" altLang="en-US" i="1" baseline="-25000" dirty="0" smtClean="0">
                <a:solidFill>
                  <a:srgbClr val="FF0000"/>
                </a:solidFill>
              </a:rPr>
              <a:t>j</a:t>
            </a:r>
          </a:p>
          <a:p>
            <a:pPr lvl="2">
              <a:buNone/>
            </a:pPr>
            <a:r>
              <a:rPr lang="en-US" altLang="en-US" dirty="0" smtClean="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smtClean="0">
                <a:solidFill>
                  <a:srgbClr val="000000"/>
                </a:solidFill>
              </a:rPr>
              <a:t>j</a:t>
            </a:r>
            <a:r>
              <a:rPr lang="en-US" altLang="en-US" i="1" dirty="0" smtClean="0">
                <a:solidFill>
                  <a:srgbClr val="000000"/>
                </a:solidFill>
              </a:rPr>
              <a:t> </a:t>
            </a:r>
            <a:r>
              <a:rPr lang="en-US" altLang="en-US" i="1"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solidFill>
                  <a:srgbClr val="000000"/>
                </a:solidFill>
              </a:rPr>
              <a:t>+ </a:t>
            </a:r>
            <a:r>
              <a:rPr lang="en-US" altLang="en-US" i="1" dirty="0" smtClean="0">
                <a:solidFill>
                  <a:srgbClr val="FF0000"/>
                </a:solidFill>
              </a:rPr>
              <a:t>u</a:t>
            </a:r>
            <a:r>
              <a:rPr lang="en-US" altLang="en-US" baseline="-25000" dirty="0">
                <a:solidFill>
                  <a:srgbClr val="FF0000"/>
                </a:solidFill>
              </a:rPr>
              <a:t>1</a:t>
            </a:r>
            <a:r>
              <a:rPr lang="en-US" altLang="en-US" i="1" baseline="-25000" dirty="0" smtClean="0">
                <a:solidFill>
                  <a:srgbClr val="FF0000"/>
                </a:solidFill>
              </a:rPr>
              <a:t>j</a:t>
            </a:r>
            <a:endParaRPr lang="en-US" altLang="en-US" i="1" baseline="-25000" dirty="0">
              <a:solidFill>
                <a:srgbClr val="FF0000"/>
              </a:solidFill>
            </a:endParaRPr>
          </a:p>
          <a:p>
            <a:pPr lvl="2">
              <a:buFontTx/>
              <a:buNone/>
            </a:pPr>
            <a:endParaRPr lang="en-US" altLang="en-US" i="1" baseline="-25000" dirty="0" smtClean="0">
              <a:solidFill>
                <a:srgbClr val="000000"/>
              </a:solidFill>
            </a:endParaRPr>
          </a:p>
          <a:p>
            <a:pPr lvl="1"/>
            <a:r>
              <a:rPr lang="en-US" altLang="en-US" dirty="0" smtClean="0"/>
              <a:t>Combined</a:t>
            </a:r>
          </a:p>
          <a:p>
            <a:pPr lvl="2">
              <a:buNone/>
            </a:pPr>
            <a:r>
              <a:rPr lang="en-US" altLang="en-US" i="1" dirty="0" err="1" smtClean="0"/>
              <a:t>Y</a:t>
            </a:r>
            <a:r>
              <a:rPr lang="en-US" altLang="en-US" i="1" baseline="-25000" dirty="0" err="1" smtClean="0"/>
              <a:t>ij</a:t>
            </a:r>
            <a:r>
              <a:rPr lang="en-US" altLang="en-US" i="1" dirty="0" smtClean="0"/>
              <a:t> =</a:t>
            </a:r>
            <a:r>
              <a:rPr lang="en-US" altLang="en-US" i="1" dirty="0" smtClean="0">
                <a:sym typeface="Symbol" panose="05050102010706020507" pitchFamily="18" charset="2"/>
              </a:rPr>
              <a:t></a:t>
            </a:r>
            <a:r>
              <a:rPr lang="en-US" altLang="en-US" i="1" baseline="-25000" dirty="0" smtClean="0"/>
              <a:t>00</a:t>
            </a:r>
            <a:r>
              <a:rPr lang="en-US" altLang="en-US" i="1" dirty="0" smtClean="0"/>
              <a:t> + </a:t>
            </a:r>
            <a:r>
              <a:rPr lang="en-US" altLang="en-US" i="1" dirty="0" smtClean="0">
                <a:sym typeface="Symbol" panose="05050102010706020507" pitchFamily="18" charset="2"/>
              </a:rPr>
              <a:t></a:t>
            </a:r>
            <a:r>
              <a:rPr lang="en-US" altLang="en-US" i="1" baseline="-25000" dirty="0" smtClean="0">
                <a:sym typeface="Symbol" panose="05050102010706020507" pitchFamily="18" charset="2"/>
              </a:rPr>
              <a:t>1</a:t>
            </a:r>
            <a:r>
              <a:rPr lang="en-US" altLang="en-US" i="1" baseline="-25000" dirty="0" smtClean="0"/>
              <a:t>0</a:t>
            </a:r>
            <a:r>
              <a:rPr lang="en-US" altLang="en-US" i="1" dirty="0" smtClean="0">
                <a:solidFill>
                  <a:srgbClr val="000000"/>
                </a:solidFill>
              </a:rPr>
              <a:t>X</a:t>
            </a:r>
            <a:r>
              <a:rPr lang="en-US" altLang="en-US" i="1" baseline="-25000" dirty="0" smtClean="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smtClean="0">
                <a:solidFill>
                  <a:srgbClr val="000000"/>
                </a:solidFill>
              </a:rPr>
              <a:t>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smtClean="0"/>
              <a:t>+ </a:t>
            </a:r>
            <a:r>
              <a:rPr lang="en-US" altLang="en-US" dirty="0" smtClean="0"/>
              <a:t>[</a:t>
            </a:r>
            <a:r>
              <a:rPr lang="en-US" altLang="en-US" i="1" dirty="0" smtClean="0">
                <a:solidFill>
                  <a:srgbClr val="000000"/>
                </a:solidFill>
              </a:rPr>
              <a:t>u</a:t>
            </a:r>
            <a:r>
              <a:rPr lang="en-US" altLang="en-US" baseline="-25000" dirty="0" smtClean="0">
                <a:solidFill>
                  <a:srgbClr val="000000"/>
                </a:solidFill>
              </a:rPr>
              <a:t>0</a:t>
            </a:r>
            <a:r>
              <a:rPr lang="en-US" altLang="en-US" i="1" baseline="-25000" dirty="0" smtClean="0">
                <a:solidFill>
                  <a:srgbClr val="000000"/>
                </a:solidFill>
              </a:rPr>
              <a:t>j </a:t>
            </a:r>
            <a:r>
              <a:rPr lang="en-US" altLang="en-US" i="1" dirty="0">
                <a:solidFill>
                  <a:srgbClr val="000000"/>
                </a:solidFill>
              </a:rPr>
              <a:t>+ </a:t>
            </a:r>
            <a:r>
              <a:rPr lang="en-US" altLang="en-US" i="1" dirty="0" smtClean="0">
                <a:solidFill>
                  <a:srgbClr val="000000"/>
                </a:solidFill>
              </a:rPr>
              <a:t>u</a:t>
            </a:r>
            <a:r>
              <a:rPr lang="en-US" altLang="en-US" baseline="-25000" dirty="0" smtClean="0">
                <a:solidFill>
                  <a:srgbClr val="000000"/>
                </a:solidFill>
              </a:rPr>
              <a:t>1</a:t>
            </a:r>
            <a:r>
              <a:rPr lang="en-US" altLang="en-US" i="1" baseline="-25000" dirty="0" smtClean="0">
                <a:solidFill>
                  <a:srgbClr val="000000"/>
                </a:solidFill>
              </a:rPr>
              <a:t>j</a:t>
            </a:r>
            <a:r>
              <a:rPr lang="en-US" altLang="en-US" i="1" dirty="0" smtClean="0">
                <a:solidFill>
                  <a:srgbClr val="000000"/>
                </a:solidFill>
              </a:rPr>
              <a:t>X</a:t>
            </a:r>
            <a:r>
              <a:rPr lang="en-US" altLang="en-US" i="1" baseline="-25000" dirty="0" smtClean="0">
                <a:solidFill>
                  <a:srgbClr val="000000"/>
                </a:solidFill>
              </a:rPr>
              <a:t>ij </a:t>
            </a:r>
            <a:r>
              <a:rPr lang="en-US" altLang="en-US" i="1" dirty="0">
                <a:solidFill>
                  <a:srgbClr val="000000"/>
                </a:solidFill>
              </a:rPr>
              <a:t>+ </a:t>
            </a:r>
            <a:r>
              <a:rPr lang="en-US" altLang="en-US" i="1" dirty="0" err="1" smtClean="0">
                <a:solidFill>
                  <a:srgbClr val="000000"/>
                </a:solidFill>
              </a:rPr>
              <a:t>r</a:t>
            </a:r>
            <a:r>
              <a:rPr lang="en-US" altLang="en-US" i="1" baseline="-25000" dirty="0" err="1" smtClean="0">
                <a:solidFill>
                  <a:srgbClr val="000000"/>
                </a:solidFill>
              </a:rPr>
              <a:t>ij</a:t>
            </a:r>
            <a:r>
              <a:rPr lang="en-US" altLang="en-US" dirty="0"/>
              <a:t>]</a:t>
            </a:r>
          </a:p>
          <a:p>
            <a:endParaRPr lang="en-US" altLang="en-US" dirty="0" smtClean="0"/>
          </a:p>
          <a:p>
            <a:endParaRPr lang="en-US" altLang="en-US" dirty="0" smtClean="0"/>
          </a:p>
        </p:txBody>
      </p:sp>
    </p:spTree>
    <p:extLst>
      <p:ext uri="{BB962C8B-B14F-4D97-AF65-F5344CB8AC3E}">
        <p14:creationId xmlns:p14="http://schemas.microsoft.com/office/powerpoint/2010/main" val="4276642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6" name="Content Placeholder 5"/>
          <p:cNvSpPr>
            <a:spLocks noGrp="1"/>
          </p:cNvSpPr>
          <p:nvPr>
            <p:ph idx="1"/>
          </p:nvPr>
        </p:nvSpPr>
        <p:spPr/>
        <p:txBody>
          <a:bodyPr>
            <a:normAutofit/>
          </a:bodyPr>
          <a:lstStyle/>
          <a:p>
            <a:r>
              <a:rPr lang="en-US" dirty="0" smtClean="0"/>
              <a:t>Brief introduction to R and mixed-effect packages</a:t>
            </a:r>
          </a:p>
          <a:p>
            <a:r>
              <a:rPr lang="en-US" dirty="0" smtClean="0"/>
              <a:t>Background </a:t>
            </a:r>
            <a:r>
              <a:rPr lang="en-US" dirty="0"/>
              <a:t>on </a:t>
            </a:r>
            <a:r>
              <a:rPr lang="en-US" dirty="0" smtClean="0"/>
              <a:t>nested data and non-independence</a:t>
            </a:r>
          </a:p>
          <a:p>
            <a:r>
              <a:rPr lang="en-US" dirty="0" smtClean="0"/>
              <a:t>Mixed-effects models for nested data</a:t>
            </a:r>
            <a:endParaRPr lang="en-US" dirty="0"/>
          </a:p>
          <a:p>
            <a:r>
              <a:rPr lang="en-US" dirty="0" smtClean="0"/>
              <a:t>Examples of longitudinal (panel) data</a:t>
            </a:r>
          </a:p>
          <a:p>
            <a:r>
              <a:rPr lang="en-US" dirty="0" smtClean="0"/>
              <a:t>Mixed-effects models for longitudinal data</a:t>
            </a:r>
          </a:p>
          <a:p>
            <a:pPr lvl="1"/>
            <a:r>
              <a:rPr lang="en-US" dirty="0" smtClean="0"/>
              <a:t>Growth Model</a:t>
            </a:r>
          </a:p>
          <a:p>
            <a:pPr lvl="1"/>
            <a:r>
              <a:rPr lang="en-US" dirty="0" smtClean="0"/>
              <a:t>Discontinuous Growth Model</a:t>
            </a:r>
          </a:p>
          <a:p>
            <a:endParaRPr lang="en-US" sz="2400" dirty="0" smtClean="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4</a:t>
            </a:fld>
            <a:endParaRPr lang="en-US"/>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4907376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OLS Regression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40</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4957202" cy="494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
          <p:cNvSpPr txBox="1">
            <a:spLocks noChangeArrowheads="1"/>
          </p:cNvSpPr>
          <p:nvPr/>
        </p:nvSpPr>
        <p:spPr bwMode="auto">
          <a:xfrm>
            <a:off x="3362227" y="2930623"/>
            <a:ext cx="33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3600" dirty="0"/>
              <a:t>}</a:t>
            </a:r>
          </a:p>
        </p:txBody>
      </p:sp>
      <p:sp>
        <p:nvSpPr>
          <p:cNvPr id="12" name="Line 8"/>
          <p:cNvSpPr>
            <a:spLocks noChangeShapeType="1"/>
          </p:cNvSpPr>
          <p:nvPr/>
        </p:nvSpPr>
        <p:spPr bwMode="auto">
          <a:xfrm>
            <a:off x="3687664" y="3292573"/>
            <a:ext cx="830263" cy="0"/>
          </a:xfrm>
          <a:prstGeom prst="line">
            <a:avLst/>
          </a:prstGeom>
          <a:noFill/>
          <a:ln w="12700">
            <a:solidFill>
              <a:schemeClr val="tx1"/>
            </a:solidFill>
            <a:round/>
            <a:headEnd type="triangle"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5"/>
          <p:cNvSpPr>
            <a:spLocks noChangeArrowheads="1"/>
          </p:cNvSpPr>
          <p:nvPr/>
        </p:nvSpPr>
        <p:spPr bwMode="auto">
          <a:xfrm>
            <a:off x="4578252" y="3078260"/>
            <a:ext cx="264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Variance of </a:t>
            </a:r>
            <a:r>
              <a:rPr lang="en-US" altLang="en-US" i="1" dirty="0" err="1"/>
              <a:t>r</a:t>
            </a:r>
            <a:r>
              <a:rPr lang="en-US" altLang="en-US" i="1" baseline="-25000" dirty="0" err="1"/>
              <a:t>ij</a:t>
            </a:r>
            <a:r>
              <a:rPr lang="en-US" altLang="en-US" dirty="0"/>
              <a:t> = </a:t>
            </a:r>
            <a:r>
              <a:rPr lang="en-US" altLang="en-US" dirty="0">
                <a:sym typeface="Symbol" panose="05050102010706020507" pitchFamily="18" charset="2"/>
              </a:rPr>
              <a:t></a:t>
            </a:r>
            <a:r>
              <a:rPr lang="en-US" altLang="en-US" baseline="30000" dirty="0">
                <a:sym typeface="Symbol" panose="05050102010706020507" pitchFamily="18" charset="2"/>
              </a:rPr>
              <a:t>2</a:t>
            </a:r>
          </a:p>
        </p:txBody>
      </p:sp>
      <p:sp>
        <p:nvSpPr>
          <p:cNvPr id="15" name="Text Box 13"/>
          <p:cNvSpPr txBox="1">
            <a:spLocks noChangeArrowheads="1"/>
          </p:cNvSpPr>
          <p:nvPr/>
        </p:nvSpPr>
        <p:spPr bwMode="auto">
          <a:xfrm>
            <a:off x="5486400" y="1305341"/>
            <a:ext cx="3505199" cy="132343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err="1" smtClean="0">
                <a:latin typeface="Courier New" panose="02070309020205020404" pitchFamily="49" charset="0"/>
              </a:rPr>
              <a:t>xyplot</a:t>
            </a:r>
            <a:r>
              <a:rPr lang="en-US" altLang="en-US" sz="1600" dirty="0" smtClean="0">
                <a:latin typeface="Courier New" panose="02070309020205020404" pitchFamily="49" charset="0"/>
              </a:rPr>
              <a:t>(LEAD~HRS,</a:t>
            </a:r>
          </a:p>
          <a:p>
            <a:pPr>
              <a:spcBef>
                <a:spcPct val="0"/>
              </a:spcBef>
              <a:buFontTx/>
              <a:buNone/>
            </a:pPr>
            <a:r>
              <a:rPr lang="en-US" altLang="en-US" sz="1600" dirty="0" smtClean="0">
                <a:latin typeface="Courier New" panose="02070309020205020404" pitchFamily="49" charset="0"/>
              </a:rPr>
              <a:t>data=bh1996[bh1996$GRP==1,]</a:t>
            </a:r>
          </a:p>
          <a:p>
            <a:pPr>
              <a:spcBef>
                <a:spcPct val="0"/>
              </a:spcBef>
              <a:buFontTx/>
              <a:buNone/>
            </a:pPr>
            <a:r>
              <a:rPr lang="en-US" altLang="en-US" sz="1600" dirty="0" smtClean="0">
                <a:latin typeface="Courier New" panose="02070309020205020404" pitchFamily="49" charset="0"/>
              </a:rPr>
              <a:t>type=c</a:t>
            </a:r>
            <a:r>
              <a:rPr lang="en-US" altLang="en-US" sz="1600" dirty="0">
                <a:latin typeface="Courier New" panose="02070309020205020404" pitchFamily="49" charset="0"/>
              </a:rPr>
              <a:t>("</a:t>
            </a:r>
            <a:r>
              <a:rPr lang="en-US" altLang="en-US" sz="1600" dirty="0" err="1">
                <a:latin typeface="Courier New" panose="02070309020205020404" pitchFamily="49" charset="0"/>
              </a:rPr>
              <a:t>p","g","r</a:t>
            </a:r>
            <a:r>
              <a:rPr lang="en-US" altLang="en-US" sz="1600" dirty="0" smtClean="0">
                <a:latin typeface="Courier New" panose="02070309020205020404" pitchFamily="49" charset="0"/>
              </a:rPr>
              <a:t>"),</a:t>
            </a:r>
          </a:p>
          <a:p>
            <a:pPr>
              <a:spcBef>
                <a:spcPct val="0"/>
              </a:spcBef>
              <a:buFontTx/>
              <a:buNone/>
            </a:pPr>
            <a:r>
              <a:rPr lang="en-US" altLang="en-US" sz="1600" dirty="0" smtClean="0">
                <a:latin typeface="Courier New" panose="02070309020205020404" pitchFamily="49" charset="0"/>
              </a:rPr>
              <a:t>col</a:t>
            </a:r>
            <a:r>
              <a:rPr lang="en-US" altLang="en-US" sz="1600" dirty="0">
                <a:latin typeface="Courier New" panose="02070309020205020404" pitchFamily="49" charset="0"/>
              </a:rPr>
              <a:t>="dark blue</a:t>
            </a:r>
            <a:r>
              <a:rPr lang="en-US" altLang="en-US" sz="1600" dirty="0" smtClean="0">
                <a:latin typeface="Courier New" panose="02070309020205020404" pitchFamily="49" charset="0"/>
              </a:rPr>
              <a:t>",</a:t>
            </a:r>
          </a:p>
          <a:p>
            <a:pPr>
              <a:spcBef>
                <a:spcPct val="0"/>
              </a:spcBef>
              <a:buFontTx/>
              <a:buNone/>
            </a:pPr>
            <a:r>
              <a:rPr lang="en-US" altLang="en-US" sz="1600" dirty="0" err="1" smtClean="0">
                <a:latin typeface="Courier New" panose="02070309020205020404" pitchFamily="49" charset="0"/>
              </a:rPr>
              <a:t>col.line</a:t>
            </a:r>
            <a:r>
              <a:rPr lang="en-US" altLang="en-US" sz="1600" dirty="0">
                <a:latin typeface="Courier New" panose="02070309020205020404" pitchFamily="49" charset="0"/>
              </a:rPr>
              <a:t>="red3")</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730128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OLS Regression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41</a:t>
            </a:fld>
            <a:endParaRPr lang="en-US"/>
          </a:p>
        </p:txBody>
      </p:sp>
      <p:sp>
        <p:nvSpPr>
          <p:cNvPr id="15" name="Text Box 13"/>
          <p:cNvSpPr txBox="1">
            <a:spLocks noChangeArrowheads="1"/>
          </p:cNvSpPr>
          <p:nvPr/>
        </p:nvSpPr>
        <p:spPr bwMode="auto">
          <a:xfrm>
            <a:off x="762000" y="1289901"/>
            <a:ext cx="7772400" cy="403187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&lt;-lm(LEAD~HRS,bh1996[bh1996$GRP==1,])</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resid</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)[1:5</a:t>
            </a:r>
            <a:r>
              <a:rPr lang="en-US" altLang="en-US" sz="1600" dirty="0" smtClean="0">
                <a:latin typeface="Courier New" panose="02070309020205020404" pitchFamily="49" charset="0"/>
              </a:rPr>
              <a:t>] #first 5 residuals</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         1          2          3          4          5 </a:t>
            </a:r>
          </a:p>
          <a:p>
            <a:pPr>
              <a:spcBef>
                <a:spcPct val="0"/>
              </a:spcBef>
              <a:buFontTx/>
              <a:buNone/>
            </a:pPr>
            <a:r>
              <a:rPr lang="en-US" altLang="en-US" sz="1600" dirty="0">
                <a:latin typeface="Courier New" panose="02070309020205020404" pitchFamily="49" charset="0"/>
              </a:rPr>
              <a:t>0.37033337 0.07394684 0.82487882 0.20844650 0.16112798 </a:t>
            </a: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smtClean="0">
                <a:latin typeface="Courier New" panose="02070309020205020404" pitchFamily="49" charset="0"/>
              </a:rPr>
              <a:t>....</a:t>
            </a:r>
            <a:endParaRPr lang="en-US" altLang="en-US" sz="1600" dirty="0">
              <a:latin typeface="Courier New" panose="02070309020205020404" pitchFamily="49" charset="0"/>
            </a:endParaRP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Residual standard error: </a:t>
            </a:r>
            <a:r>
              <a:rPr lang="en-US" altLang="en-US" sz="1600" b="1" dirty="0">
                <a:latin typeface="Courier New" panose="02070309020205020404" pitchFamily="49" charset="0"/>
              </a:rPr>
              <a:t>0.6817</a:t>
            </a:r>
            <a:r>
              <a:rPr lang="en-US" altLang="en-US" sz="1600" dirty="0">
                <a:latin typeface="Courier New" panose="02070309020205020404" pitchFamily="49" charset="0"/>
              </a:rPr>
              <a:t> on 72 degrees of freedom</a:t>
            </a:r>
          </a:p>
          <a:p>
            <a:pPr>
              <a:spcBef>
                <a:spcPct val="0"/>
              </a:spcBef>
              <a:buFontTx/>
              <a:buNone/>
            </a:pPr>
            <a:r>
              <a:rPr lang="en-US" altLang="en-US" sz="1600" dirty="0">
                <a:latin typeface="Courier New" panose="02070309020205020404" pitchFamily="49" charset="0"/>
              </a:rPr>
              <a:t>Multiple R-squared:  0.07543,   Adjusted R-squared:  0.06258 </a:t>
            </a:r>
          </a:p>
          <a:p>
            <a:pPr>
              <a:spcBef>
                <a:spcPct val="0"/>
              </a:spcBef>
              <a:buFontTx/>
              <a:buNone/>
            </a:pPr>
            <a:r>
              <a:rPr lang="en-US" altLang="en-US" sz="1600" dirty="0">
                <a:latin typeface="Courier New" panose="02070309020205020404" pitchFamily="49" charset="0"/>
              </a:rPr>
              <a:t>F-statistic: 5.874 on 1 and 72 DF,  p-value: 0.01788</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resid</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 #uses n-1</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0.6769992</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b="1" dirty="0">
                <a:latin typeface="Courier New" panose="02070309020205020404" pitchFamily="49" charset="0"/>
              </a:rPr>
              <a:t>sigma</a:t>
            </a:r>
            <a:r>
              <a:rPr lang="en-US" altLang="en-US" sz="1600" dirty="0">
                <a:latin typeface="Courier New" panose="02070309020205020404" pitchFamily="49" charset="0"/>
              </a:rPr>
              <a:t> #</a:t>
            </a:r>
            <a:r>
              <a:rPr lang="en-US" altLang="en-US" sz="1600" dirty="0" smtClean="0">
                <a:latin typeface="Courier New" panose="02070309020205020404" pitchFamily="49" charset="0"/>
              </a:rPr>
              <a:t>uses </a:t>
            </a:r>
            <a:r>
              <a:rPr lang="en-US" altLang="en-US" sz="1600" dirty="0">
                <a:latin typeface="Courier New" panose="02070309020205020404" pitchFamily="49" charset="0"/>
              </a:rPr>
              <a:t>n-p</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0.6816844</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3735218"/>
            <a:ext cx="2307213"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7353692" y="4581991"/>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t>}</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07420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OLS Regression</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42</a:t>
            </a:fld>
            <a:endParaRPr lang="en-US"/>
          </a:p>
        </p:txBody>
      </p:sp>
      <p:sp>
        <p:nvSpPr>
          <p:cNvPr id="15" name="Text Box 13"/>
          <p:cNvSpPr txBox="1">
            <a:spLocks noChangeArrowheads="1"/>
          </p:cNvSpPr>
          <p:nvPr/>
        </p:nvSpPr>
        <p:spPr bwMode="auto">
          <a:xfrm>
            <a:off x="762000" y="2210812"/>
            <a:ext cx="7772400" cy="304698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1</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0.7040725</a:t>
            </a: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HRS</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0.6816844</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HRS+rnorm</a:t>
            </a:r>
            <a:r>
              <a:rPr lang="en-US" altLang="en-US" sz="1600" b="1" dirty="0">
                <a:latin typeface="Courier New" panose="02070309020205020404" pitchFamily="49" charset="0"/>
              </a:rPr>
              <a:t>(74)</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0.6834704</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HRS+COHES</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0.5661336</a:t>
            </a:r>
            <a:endParaRPr lang="en-US" altLang="en-US" sz="1600" b="1" dirty="0">
              <a:latin typeface="Courier New" panose="02070309020205020404" pitchFamily="49" charset="0"/>
            </a:endParaRP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0587" y="3886200"/>
            <a:ext cx="2094103"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8105474" y="4642184"/>
            <a:ext cx="235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t>}</a:t>
            </a:r>
          </a:p>
        </p:txBody>
      </p:sp>
      <p:sp>
        <p:nvSpPr>
          <p:cNvPr id="10" name="Content Placeholder 6"/>
          <p:cNvSpPr txBox="1">
            <a:spLocks/>
          </p:cNvSpPr>
          <p:nvPr/>
        </p:nvSpPr>
        <p:spPr>
          <a:xfrm>
            <a:off x="457200" y="1295400"/>
            <a:ext cx="8229600" cy="483076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Fundamentally, regression is about minimizing residual error</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287998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43</a:t>
            </a:fld>
            <a:endParaRPr lang="en-US" altLang="en-US">
              <a:latin typeface="Arial" panose="020B0604020202020204" pitchFamily="34" charset="0"/>
            </a:endParaRPr>
          </a:p>
        </p:txBody>
      </p:sp>
      <p:sp>
        <p:nvSpPr>
          <p:cNvPr id="160773" name="Rectangle 2"/>
          <p:cNvSpPr>
            <a:spLocks noGrp="1" noChangeArrowheads="1"/>
          </p:cNvSpPr>
          <p:nvPr>
            <p:ph type="title"/>
          </p:nvPr>
        </p:nvSpPr>
        <p:spPr/>
        <p:txBody>
          <a:bodyPr/>
          <a:lstStyle/>
          <a:p>
            <a:r>
              <a:rPr lang="en-US" altLang="en-US" dirty="0" smtClean="0"/>
              <a:t>Background</a:t>
            </a:r>
          </a:p>
        </p:txBody>
      </p:sp>
      <p:sp>
        <p:nvSpPr>
          <p:cNvPr id="160774" name="Rectangle 3"/>
          <p:cNvSpPr>
            <a:spLocks noGrp="1" noChangeArrowheads="1"/>
          </p:cNvSpPr>
          <p:nvPr>
            <p:ph type="body" idx="1"/>
          </p:nvPr>
        </p:nvSpPr>
        <p:spPr>
          <a:xfrm>
            <a:off x="595313" y="1247775"/>
            <a:ext cx="8083550" cy="4648200"/>
          </a:xfrm>
        </p:spPr>
        <p:txBody>
          <a:bodyPr/>
          <a:lstStyle/>
          <a:p>
            <a:r>
              <a:rPr lang="en-US" altLang="en-US" dirty="0" smtClean="0"/>
              <a:t>Model Notation (</a:t>
            </a:r>
            <a:r>
              <a:rPr lang="en-US" altLang="en-US" dirty="0" err="1" smtClean="0"/>
              <a:t>Bryk</a:t>
            </a:r>
            <a:r>
              <a:rPr lang="en-US" altLang="en-US" dirty="0" smtClean="0"/>
              <a:t> &amp; </a:t>
            </a:r>
            <a:r>
              <a:rPr lang="en-US" altLang="en-US" dirty="0" err="1" smtClean="0"/>
              <a:t>Raudenbush</a:t>
            </a:r>
            <a:r>
              <a:rPr lang="en-US" altLang="en-US" dirty="0" smtClean="0"/>
              <a:t>, 1992)</a:t>
            </a:r>
          </a:p>
          <a:p>
            <a:pPr lvl="1"/>
            <a:r>
              <a:rPr lang="en-US" altLang="en-US" dirty="0" smtClean="0">
                <a:solidFill>
                  <a:srgbClr val="000000"/>
                </a:solidFill>
              </a:rPr>
              <a:t>Separate components: One predictor at both levels, and random effects for intercept and slope</a:t>
            </a:r>
          </a:p>
          <a:p>
            <a:pPr lvl="2">
              <a:buFontTx/>
              <a:buNone/>
            </a:pPr>
            <a:r>
              <a:rPr lang="en-US" altLang="en-US" i="1" dirty="0" err="1" smtClean="0">
                <a:solidFill>
                  <a:srgbClr val="000000"/>
                </a:solidFill>
              </a:rPr>
              <a:t>Y</a:t>
            </a:r>
            <a:r>
              <a:rPr lang="en-US" altLang="en-US" i="1" baseline="-25000" dirty="0" err="1" smtClean="0">
                <a:solidFill>
                  <a:srgbClr val="000000"/>
                </a:solidFill>
              </a:rPr>
              <a:t>ij</a:t>
            </a:r>
            <a:r>
              <a:rPr lang="en-US" altLang="en-US" i="1" dirty="0" smtClean="0">
                <a:solidFill>
                  <a:srgbClr val="000000"/>
                </a:solidFill>
              </a:rPr>
              <a:t> =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1</a:t>
            </a:r>
            <a:r>
              <a:rPr lang="en-US" altLang="en-US" i="1" baseline="-25000" dirty="0" smtClean="0">
                <a:solidFill>
                  <a:srgbClr val="000000"/>
                </a:solidFill>
              </a:rPr>
              <a:t>j</a:t>
            </a:r>
            <a:r>
              <a:rPr lang="en-US" altLang="en-US" i="1" dirty="0" smtClean="0">
                <a:solidFill>
                  <a:srgbClr val="000000"/>
                </a:solidFill>
              </a:rPr>
              <a:t>X</a:t>
            </a:r>
            <a:r>
              <a:rPr lang="en-US" altLang="en-US" i="1" baseline="-25000" dirty="0" smtClean="0">
                <a:solidFill>
                  <a:srgbClr val="000000"/>
                </a:solidFill>
              </a:rPr>
              <a:t>ij </a:t>
            </a:r>
            <a:r>
              <a:rPr lang="en-US" altLang="en-US" i="1" dirty="0" smtClean="0"/>
              <a:t>+ </a:t>
            </a:r>
            <a:r>
              <a:rPr lang="en-US" altLang="en-US" i="1" dirty="0" err="1" smtClean="0"/>
              <a:t>r</a:t>
            </a:r>
            <a:r>
              <a:rPr lang="en-US" altLang="en-US" i="1" baseline="-25000" dirty="0" err="1" smtClean="0"/>
              <a:t>ij</a:t>
            </a:r>
            <a:endParaRPr lang="en-US" altLang="en-US" i="1" baseline="-25000" dirty="0" smtClean="0"/>
          </a:p>
          <a:p>
            <a:pPr lvl="2">
              <a:buFontTx/>
              <a:buNone/>
            </a:pP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rPr>
              <a:t>00 </a:t>
            </a:r>
            <a:r>
              <a:rPr lang="en-US" altLang="en-US" i="1" dirty="0">
                <a:solidFill>
                  <a:srgbClr val="000000"/>
                </a:solidFill>
              </a:rPr>
              <a:t>+</a:t>
            </a:r>
            <a:r>
              <a:rPr lang="en-US" altLang="en-US" baseline="-25000" dirty="0" smtClean="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rPr>
              <a:t>01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solidFill>
                  <a:srgbClr val="000000"/>
                </a:solidFill>
              </a:rPr>
              <a:t>+ </a:t>
            </a:r>
            <a:r>
              <a:rPr lang="en-US" altLang="en-US" i="1" dirty="0">
                <a:solidFill>
                  <a:srgbClr val="FF0000"/>
                </a:solidFill>
              </a:rPr>
              <a:t>u</a:t>
            </a:r>
            <a:r>
              <a:rPr lang="en-US" altLang="en-US" baseline="-25000" dirty="0" smtClean="0">
                <a:solidFill>
                  <a:srgbClr val="FF0000"/>
                </a:solidFill>
              </a:rPr>
              <a:t>0</a:t>
            </a:r>
            <a:r>
              <a:rPr lang="en-US" altLang="en-US" i="1" baseline="-25000" dirty="0" smtClean="0">
                <a:solidFill>
                  <a:srgbClr val="FF0000"/>
                </a:solidFill>
              </a:rPr>
              <a:t>j</a:t>
            </a:r>
          </a:p>
          <a:p>
            <a:pPr lvl="2">
              <a:buNone/>
            </a:pPr>
            <a:r>
              <a:rPr lang="en-US" altLang="en-US" dirty="0" smtClean="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smtClean="0">
                <a:solidFill>
                  <a:srgbClr val="000000"/>
                </a:solidFill>
              </a:rPr>
              <a:t>j</a:t>
            </a:r>
            <a:r>
              <a:rPr lang="en-US" altLang="en-US" i="1" dirty="0" smtClean="0">
                <a:solidFill>
                  <a:srgbClr val="000000"/>
                </a:solidFill>
              </a:rPr>
              <a:t> </a:t>
            </a:r>
            <a:r>
              <a:rPr lang="en-US" altLang="en-US" i="1"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t>+ </a:t>
            </a:r>
            <a:r>
              <a:rPr lang="en-US" altLang="en-US" i="1" dirty="0" smtClean="0"/>
              <a:t>u</a:t>
            </a:r>
            <a:r>
              <a:rPr lang="en-US" altLang="en-US" baseline="-25000" dirty="0"/>
              <a:t>1</a:t>
            </a:r>
            <a:r>
              <a:rPr lang="en-US" altLang="en-US" i="1" baseline="-25000" dirty="0" smtClean="0"/>
              <a:t>j</a:t>
            </a:r>
            <a:endParaRPr lang="en-US" altLang="en-US" i="1" baseline="-25000" dirty="0"/>
          </a:p>
          <a:p>
            <a:pPr lvl="2">
              <a:buFontTx/>
              <a:buNone/>
            </a:pPr>
            <a:endParaRPr lang="en-US" altLang="en-US" i="1" baseline="-25000" dirty="0" smtClean="0">
              <a:solidFill>
                <a:srgbClr val="000000"/>
              </a:solidFill>
            </a:endParaRPr>
          </a:p>
          <a:p>
            <a:pPr lvl="1"/>
            <a:r>
              <a:rPr lang="en-US" altLang="en-US" dirty="0" smtClean="0"/>
              <a:t>Combined</a:t>
            </a:r>
          </a:p>
          <a:p>
            <a:pPr lvl="2">
              <a:buNone/>
            </a:pPr>
            <a:r>
              <a:rPr lang="en-US" altLang="en-US" i="1" dirty="0" err="1" smtClean="0"/>
              <a:t>Y</a:t>
            </a:r>
            <a:r>
              <a:rPr lang="en-US" altLang="en-US" i="1" baseline="-25000" dirty="0" err="1" smtClean="0"/>
              <a:t>ij</a:t>
            </a:r>
            <a:r>
              <a:rPr lang="en-US" altLang="en-US" i="1" dirty="0" smtClean="0"/>
              <a:t> =</a:t>
            </a:r>
            <a:r>
              <a:rPr lang="en-US" altLang="en-US" i="1" dirty="0" smtClean="0">
                <a:sym typeface="Symbol" panose="05050102010706020507" pitchFamily="18" charset="2"/>
              </a:rPr>
              <a:t></a:t>
            </a:r>
            <a:r>
              <a:rPr lang="en-US" altLang="en-US" i="1" baseline="-25000" dirty="0" smtClean="0"/>
              <a:t>00</a:t>
            </a:r>
            <a:r>
              <a:rPr lang="en-US" altLang="en-US" i="1" dirty="0" smtClean="0"/>
              <a:t> + </a:t>
            </a:r>
            <a:r>
              <a:rPr lang="en-US" altLang="en-US" i="1" dirty="0" smtClean="0">
                <a:sym typeface="Symbol" panose="05050102010706020507" pitchFamily="18" charset="2"/>
              </a:rPr>
              <a:t></a:t>
            </a:r>
            <a:r>
              <a:rPr lang="en-US" altLang="en-US" i="1" baseline="-25000" dirty="0" smtClean="0">
                <a:sym typeface="Symbol" panose="05050102010706020507" pitchFamily="18" charset="2"/>
              </a:rPr>
              <a:t>1</a:t>
            </a:r>
            <a:r>
              <a:rPr lang="en-US" altLang="en-US" i="1" baseline="-25000" dirty="0" smtClean="0"/>
              <a:t>0</a:t>
            </a:r>
            <a:r>
              <a:rPr lang="en-US" altLang="en-US" i="1" dirty="0" smtClean="0">
                <a:solidFill>
                  <a:srgbClr val="000000"/>
                </a:solidFill>
              </a:rPr>
              <a:t>X</a:t>
            </a:r>
            <a:r>
              <a:rPr lang="en-US" altLang="en-US" i="1" baseline="-25000" dirty="0" smtClean="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smtClean="0">
                <a:solidFill>
                  <a:srgbClr val="000000"/>
                </a:solidFill>
              </a:rPr>
              <a:t>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smtClean="0"/>
              <a:t>+ </a:t>
            </a:r>
            <a:r>
              <a:rPr lang="en-US" altLang="en-US" dirty="0" smtClean="0"/>
              <a:t>[</a:t>
            </a:r>
            <a:r>
              <a:rPr lang="en-US" altLang="en-US" i="1" dirty="0" smtClean="0">
                <a:solidFill>
                  <a:srgbClr val="000000"/>
                </a:solidFill>
              </a:rPr>
              <a:t>u</a:t>
            </a:r>
            <a:r>
              <a:rPr lang="en-US" altLang="en-US" baseline="-25000" dirty="0" smtClean="0">
                <a:solidFill>
                  <a:srgbClr val="000000"/>
                </a:solidFill>
              </a:rPr>
              <a:t>0</a:t>
            </a:r>
            <a:r>
              <a:rPr lang="en-US" altLang="en-US" i="1" baseline="-25000" dirty="0" smtClean="0">
                <a:solidFill>
                  <a:srgbClr val="000000"/>
                </a:solidFill>
              </a:rPr>
              <a:t>j </a:t>
            </a:r>
            <a:r>
              <a:rPr lang="en-US" altLang="en-US" i="1" dirty="0">
                <a:solidFill>
                  <a:srgbClr val="000000"/>
                </a:solidFill>
              </a:rPr>
              <a:t>+ </a:t>
            </a:r>
            <a:r>
              <a:rPr lang="en-US" altLang="en-US" i="1" dirty="0" smtClean="0">
                <a:solidFill>
                  <a:srgbClr val="000000"/>
                </a:solidFill>
              </a:rPr>
              <a:t>u</a:t>
            </a:r>
            <a:r>
              <a:rPr lang="en-US" altLang="en-US" baseline="-25000" dirty="0" smtClean="0">
                <a:solidFill>
                  <a:srgbClr val="000000"/>
                </a:solidFill>
              </a:rPr>
              <a:t>1</a:t>
            </a:r>
            <a:r>
              <a:rPr lang="en-US" altLang="en-US" i="1" baseline="-25000" dirty="0" smtClean="0">
                <a:solidFill>
                  <a:srgbClr val="000000"/>
                </a:solidFill>
              </a:rPr>
              <a:t>j</a:t>
            </a:r>
            <a:r>
              <a:rPr lang="en-US" altLang="en-US" i="1" dirty="0" smtClean="0">
                <a:solidFill>
                  <a:srgbClr val="000000"/>
                </a:solidFill>
              </a:rPr>
              <a:t>X</a:t>
            </a:r>
            <a:r>
              <a:rPr lang="en-US" altLang="en-US" i="1" baseline="-25000" dirty="0" smtClean="0">
                <a:solidFill>
                  <a:srgbClr val="000000"/>
                </a:solidFill>
              </a:rPr>
              <a:t>ij </a:t>
            </a:r>
            <a:r>
              <a:rPr lang="en-US" altLang="en-US" i="1" dirty="0">
                <a:solidFill>
                  <a:srgbClr val="000000"/>
                </a:solidFill>
              </a:rPr>
              <a:t>+ </a:t>
            </a:r>
            <a:r>
              <a:rPr lang="en-US" altLang="en-US" i="1" dirty="0" err="1" smtClean="0">
                <a:solidFill>
                  <a:srgbClr val="000000"/>
                </a:solidFill>
              </a:rPr>
              <a:t>r</a:t>
            </a:r>
            <a:r>
              <a:rPr lang="en-US" altLang="en-US" i="1" baseline="-25000" dirty="0" err="1" smtClean="0">
                <a:solidFill>
                  <a:srgbClr val="000000"/>
                </a:solidFill>
              </a:rPr>
              <a:t>ij</a:t>
            </a:r>
            <a:r>
              <a:rPr lang="en-US" altLang="en-US" dirty="0"/>
              <a:t>]</a:t>
            </a:r>
          </a:p>
          <a:p>
            <a:endParaRPr lang="en-US" altLang="en-US" dirty="0" smtClean="0"/>
          </a:p>
          <a:p>
            <a:endParaRPr lang="en-US" altLang="en-US" dirty="0" smtClean="0"/>
          </a:p>
        </p:txBody>
      </p:sp>
    </p:spTree>
    <p:extLst>
      <p:ext uri="{BB962C8B-B14F-4D97-AF65-F5344CB8AC3E}">
        <p14:creationId xmlns:p14="http://schemas.microsoft.com/office/powerpoint/2010/main" val="849389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4604263" cy="459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8"/>
          <p:cNvSpPr>
            <a:spLocks noGrp="1"/>
          </p:cNvSpPr>
          <p:nvPr>
            <p:ph type="title"/>
          </p:nvPr>
        </p:nvSpPr>
        <p:spPr/>
        <p:txBody>
          <a:bodyPr/>
          <a:lstStyle/>
          <a:p>
            <a:r>
              <a:rPr lang="en-US" dirty="0" smtClean="0"/>
              <a:t>Random Intercept</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44</a:t>
            </a:fld>
            <a:endParaRPr lang="en-US"/>
          </a:p>
        </p:txBody>
      </p:sp>
      <p:sp>
        <p:nvSpPr>
          <p:cNvPr id="11" name="Text Box 5"/>
          <p:cNvSpPr txBox="1">
            <a:spLocks noChangeArrowheads="1"/>
          </p:cNvSpPr>
          <p:nvPr/>
        </p:nvSpPr>
        <p:spPr bwMode="auto">
          <a:xfrm>
            <a:off x="4673600" y="2667000"/>
            <a:ext cx="676788"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1500" dirty="0" smtClean="0"/>
              <a:t>}</a:t>
            </a:r>
            <a:endParaRPr lang="en-US" altLang="en-US" sz="11500" dirty="0"/>
          </a:p>
        </p:txBody>
      </p:sp>
      <p:sp>
        <p:nvSpPr>
          <p:cNvPr id="13" name="Rectangle 15"/>
          <p:cNvSpPr>
            <a:spLocks noChangeArrowheads="1"/>
          </p:cNvSpPr>
          <p:nvPr/>
        </p:nvSpPr>
        <p:spPr bwMode="auto">
          <a:xfrm>
            <a:off x="5257800" y="3514634"/>
            <a:ext cx="281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sym typeface="Symbol" panose="05050102010706020507" pitchFamily="18" charset="2"/>
              </a:rPr>
              <a:t>Variance of </a:t>
            </a:r>
            <a:r>
              <a:rPr lang="en-US" altLang="en-US" i="1" dirty="0"/>
              <a:t>u</a:t>
            </a:r>
            <a:r>
              <a:rPr lang="en-US" altLang="en-US" baseline="-25000" dirty="0"/>
              <a:t>0</a:t>
            </a:r>
            <a:r>
              <a:rPr lang="en-US" altLang="en-US" i="1" baseline="-25000" dirty="0"/>
              <a:t>j </a:t>
            </a:r>
            <a:r>
              <a:rPr lang="en-US" altLang="en-US" dirty="0"/>
              <a:t>= </a:t>
            </a:r>
            <a:r>
              <a:rPr lang="en-US" altLang="en-US" dirty="0">
                <a:solidFill>
                  <a:srgbClr val="000000"/>
                </a:solidFill>
                <a:sym typeface="Symbol" panose="05050102010706020507" pitchFamily="18" charset="2"/>
              </a:rPr>
              <a:t></a:t>
            </a:r>
            <a:r>
              <a:rPr lang="en-US" altLang="en-US" baseline="-25000" dirty="0">
                <a:solidFill>
                  <a:srgbClr val="000000"/>
                </a:solidFill>
              </a:rPr>
              <a:t>00</a:t>
            </a:r>
          </a:p>
        </p:txBody>
      </p:sp>
      <p:sp>
        <p:nvSpPr>
          <p:cNvPr id="15" name="Text Box 13"/>
          <p:cNvSpPr txBox="1">
            <a:spLocks noChangeArrowheads="1"/>
          </p:cNvSpPr>
          <p:nvPr/>
        </p:nvSpPr>
        <p:spPr bwMode="auto">
          <a:xfrm>
            <a:off x="1066801" y="1305341"/>
            <a:ext cx="7162800" cy="83099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a:t>
            </a:r>
            <a:r>
              <a:rPr lang="en-US" altLang="en-US" sz="1600" b="1" dirty="0" smtClean="0">
                <a:latin typeface="Courier New" panose="02070309020205020404" pitchFamily="49" charset="0"/>
              </a:rPr>
              <a:t>1|GRP</a:t>
            </a:r>
            <a:r>
              <a:rPr lang="en-US" altLang="en-US" sz="1600" dirty="0" smtClean="0">
                <a:latin typeface="Courier New" panose="02070309020205020404" pitchFamily="49" charset="0"/>
              </a:rPr>
              <a:t>,data=bh1996)</a:t>
            </a:r>
          </a:p>
          <a:p>
            <a:pPr>
              <a:spcBef>
                <a:spcPct val="0"/>
              </a:spcBef>
              <a:buFontTx/>
              <a:buNone/>
            </a:pPr>
            <a:r>
              <a:rPr lang="en-US" altLang="en-US" sz="1600" dirty="0">
                <a:latin typeface="Courier New" panose="02070309020205020404" pitchFamily="49" charset="0"/>
              </a:rPr>
              <a:t>&gt; plot(</a:t>
            </a:r>
            <a:r>
              <a:rPr lang="en-US" altLang="en-US" sz="1600" dirty="0" err="1">
                <a:latin typeface="Courier New" panose="02070309020205020404" pitchFamily="49" charset="0"/>
              </a:rPr>
              <a:t>LEAD~HRS,TDAT,type</a:t>
            </a:r>
            <a:r>
              <a:rPr lang="en-US" altLang="en-US" sz="1600" dirty="0">
                <a:latin typeface="Courier New" panose="02070309020205020404" pitchFamily="49" charset="0"/>
              </a:rPr>
              <a:t>="n")</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),1,abline)</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915019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Intercept</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45</a:t>
            </a:fld>
            <a:endParaRPr lang="en-US"/>
          </a:p>
        </p:txBody>
      </p:sp>
      <p:sp>
        <p:nvSpPr>
          <p:cNvPr id="15" name="Text Box 13"/>
          <p:cNvSpPr txBox="1">
            <a:spLocks noChangeArrowheads="1"/>
          </p:cNvSpPr>
          <p:nvPr/>
        </p:nvSpPr>
        <p:spPr bwMode="auto">
          <a:xfrm>
            <a:off x="762000" y="1289901"/>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=~1|GRP</a:t>
            </a:r>
            <a:r>
              <a:rPr lang="en-US" altLang="en-US" sz="1600" dirty="0">
                <a:latin typeface="Courier New" panose="02070309020205020404" pitchFamily="49" charset="0"/>
              </a:rPr>
              <a:t>,bh1996</a:t>
            </a:r>
            <a:r>
              <a:rPr lang="en-US" altLang="en-US" sz="1600" dirty="0" smtClean="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0.08296611</a:t>
            </a:r>
            <a:r>
              <a:rPr lang="en-US" altLang="en-US" sz="1600" dirty="0">
                <a:latin typeface="Courier New" panose="02070309020205020404" pitchFamily="49" charset="0"/>
              </a:rPr>
              <a:t> </a:t>
            </a:r>
            <a:r>
              <a:rPr lang="en-US" altLang="en-US" sz="1600" b="1" dirty="0">
                <a:latin typeface="Courier New" panose="02070309020205020404" pitchFamily="49" charset="0"/>
              </a:rPr>
              <a:t>0.2880384</a:t>
            </a:r>
          </a:p>
          <a:p>
            <a:pPr>
              <a:spcBef>
                <a:spcPct val="0"/>
              </a:spcBef>
              <a:buFontTx/>
              <a:buNone/>
            </a:pPr>
            <a:r>
              <a:rPr lang="en-US" altLang="en-US" sz="1600" dirty="0">
                <a:latin typeface="Courier New" panose="02070309020205020404" pitchFamily="49" charset="0"/>
              </a:rPr>
              <a:t>Residual    0.51494780 0.7175986</a:t>
            </a:r>
            <a:endParaRPr lang="en-US" altLang="en-US" sz="1600" b="1" dirty="0">
              <a:latin typeface="Courier New" panose="02070309020205020404" pitchFamily="49" charset="0"/>
            </a:endParaRP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smtClean="0">
                <a:latin typeface="Courier New" panose="02070309020205020404" pitchFamily="49" charset="0"/>
              </a:rPr>
              <a:t>1:3,] </a:t>
            </a:r>
            <a:r>
              <a:rPr lang="en-US" altLang="en-US" sz="1600" b="1" dirty="0" smtClean="0">
                <a:latin typeface="Courier New" panose="02070309020205020404" pitchFamily="49" charset="0"/>
              </a:rPr>
              <a:t>#Empirical Bayes (EB)</a:t>
            </a:r>
            <a:endParaRPr lang="en-US" altLang="en-US" sz="1600" b="1"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  (Intercept)         HRS</a:t>
            </a:r>
          </a:p>
          <a:p>
            <a:pPr>
              <a:spcBef>
                <a:spcPct val="0"/>
              </a:spcBef>
              <a:buFontTx/>
              <a:buNone/>
            </a:pPr>
            <a:r>
              <a:rPr lang="en-US" altLang="en-US" sz="1600" dirty="0">
                <a:latin typeface="Courier New" panose="02070309020205020404" pitchFamily="49" charset="0"/>
              </a:rPr>
              <a:t>1    3.344941 -0.03807717</a:t>
            </a:r>
          </a:p>
          <a:p>
            <a:pPr>
              <a:spcBef>
                <a:spcPct val="0"/>
              </a:spcBef>
              <a:buFontTx/>
              <a:buNone/>
            </a:pPr>
            <a:r>
              <a:rPr lang="en-US" altLang="en-US" sz="1600" dirty="0">
                <a:latin typeface="Courier New" panose="02070309020205020404" pitchFamily="49" charset="0"/>
              </a:rPr>
              <a:t>2    2.982450 -0.03807717</a:t>
            </a:r>
          </a:p>
          <a:p>
            <a:pPr>
              <a:spcBef>
                <a:spcPct val="0"/>
              </a:spcBef>
              <a:buFontTx/>
              <a:buNone/>
            </a:pPr>
            <a:r>
              <a:rPr lang="en-US" altLang="en-US" sz="1600" dirty="0">
                <a:latin typeface="Courier New" panose="02070309020205020404" pitchFamily="49" charset="0"/>
              </a:rPr>
              <a:t>3    3.329375 -0.03807717</a:t>
            </a: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),2,mean)</a:t>
            </a:r>
          </a:p>
          <a:p>
            <a:pPr>
              <a:spcBef>
                <a:spcPct val="0"/>
              </a:spcBef>
              <a:buFontTx/>
              <a:buNone/>
            </a:pPr>
            <a:r>
              <a:rPr lang="en-US" altLang="en-US" sz="1600" dirty="0">
                <a:latin typeface="Courier New" panose="02070309020205020404" pitchFamily="49" charset="0"/>
              </a:rPr>
              <a:t>(Intercept)         HRS </a:t>
            </a: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3.32075854</a:t>
            </a:r>
            <a:r>
              <a:rPr lang="en-US" altLang="en-US" sz="1600" dirty="0">
                <a:latin typeface="Courier New" panose="02070309020205020404" pitchFamily="49" charset="0"/>
              </a:rPr>
              <a:t> -0.03807717 </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smtClean="0">
                <a:latin typeface="Courier New" panose="02070309020205020404" pitchFamily="49" charset="0"/>
              </a:rPr>
              <a:t>1:3,1</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0.024182518 -0.338308234  </a:t>
            </a:r>
            <a:r>
              <a:rPr lang="en-US" altLang="en-US" sz="1600" b="1" dirty="0" smtClean="0">
                <a:latin typeface="Courier New" panose="02070309020205020404" pitchFamily="49" charset="0"/>
              </a:rPr>
              <a:t>0.008616911</a:t>
            </a:r>
            <a:endParaRPr lang="en-US" altLang="en-US" sz="1600" b="1"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t>
            </a:r>
            <a:r>
              <a:rPr lang="en-US" altLang="en-US" sz="1600" dirty="0" smtClean="0">
                <a:latin typeface="Courier New" panose="02070309020205020404" pitchFamily="49" charset="0"/>
              </a:rPr>
              <a:t>]) #approx. estimate based of EB</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[1] </a:t>
            </a:r>
            <a:r>
              <a:rPr lang="en-US" altLang="en-US" sz="1600" b="1" dirty="0" smtClean="0">
                <a:latin typeface="Courier New" panose="02070309020205020404" pitchFamily="49" charset="0"/>
              </a:rPr>
              <a:t>0.2737037</a:t>
            </a:r>
            <a:endParaRPr lang="en-US" altLang="en-US" sz="1600" b="1" dirty="0">
              <a:latin typeface="Courier New" panose="02070309020205020404" pitchFamily="49" charset="0"/>
            </a:endParaRPr>
          </a:p>
        </p:txBody>
      </p:sp>
      <p:sp>
        <p:nvSpPr>
          <p:cNvPr id="14" name="Text Box 5"/>
          <p:cNvSpPr txBox="1">
            <a:spLocks noChangeArrowheads="1"/>
          </p:cNvSpPr>
          <p:nvPr/>
        </p:nvSpPr>
        <p:spPr bwMode="auto">
          <a:xfrm>
            <a:off x="8084380" y="2583359"/>
            <a:ext cx="37382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400" dirty="0"/>
              <a:t>}</a:t>
            </a: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1981200"/>
            <a:ext cx="2302132" cy="229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733002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Intercept</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46</a:t>
            </a:fld>
            <a:endParaRPr lang="en-US"/>
          </a:p>
        </p:txBody>
      </p:sp>
      <p:sp>
        <p:nvSpPr>
          <p:cNvPr id="15" name="Text Box 13"/>
          <p:cNvSpPr txBox="1">
            <a:spLocks noChangeArrowheads="1"/>
          </p:cNvSpPr>
          <p:nvPr/>
        </p:nvSpPr>
        <p:spPr bwMode="auto">
          <a:xfrm>
            <a:off x="762000" y="1289901"/>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0.08296611</a:t>
            </a:r>
            <a:r>
              <a:rPr lang="en-US" altLang="en-US" sz="1600" dirty="0">
                <a:latin typeface="Courier New" panose="02070309020205020404" pitchFamily="49" charset="0"/>
              </a:rPr>
              <a:t> </a:t>
            </a:r>
            <a:r>
              <a:rPr lang="en-US" altLang="en-US" sz="1600" b="1" dirty="0">
                <a:latin typeface="Courier New" panose="02070309020205020404" pitchFamily="49" charset="0"/>
              </a:rPr>
              <a:t>0.2880384</a:t>
            </a:r>
          </a:p>
          <a:p>
            <a:pPr>
              <a:spcBef>
                <a:spcPct val="0"/>
              </a:spcBef>
              <a:buFontTx/>
              <a:buNone/>
            </a:pPr>
            <a:r>
              <a:rPr lang="en-US" altLang="en-US" sz="1600" dirty="0">
                <a:latin typeface="Courier New" panose="02070309020205020404" pitchFamily="49" charset="0"/>
              </a:rPr>
              <a:t>Residual    0.51494780 0.7175986</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HRS+G.HRS+G.COHES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0.03955954</a:t>
            </a:r>
            <a:r>
              <a:rPr lang="en-US" altLang="en-US" sz="1600" dirty="0">
                <a:latin typeface="Courier New" panose="02070309020205020404" pitchFamily="49" charset="0"/>
              </a:rPr>
              <a:t> </a:t>
            </a:r>
            <a:r>
              <a:rPr lang="en-US" altLang="en-US" sz="1600" b="1" dirty="0">
                <a:latin typeface="Courier New" panose="02070309020205020404" pitchFamily="49" charset="0"/>
              </a:rPr>
              <a:t>0.1988958</a:t>
            </a:r>
          </a:p>
          <a:p>
            <a:pPr>
              <a:spcBef>
                <a:spcPct val="0"/>
              </a:spcBef>
              <a:buFontTx/>
              <a:buNone/>
            </a:pPr>
            <a:r>
              <a:rPr lang="en-US" altLang="en-US" sz="1600" dirty="0">
                <a:latin typeface="Courier New" panose="02070309020205020404" pitchFamily="49" charset="0"/>
              </a:rPr>
              <a:t>Residual    0.51499888 0.7176342</a:t>
            </a: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round(summary(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err="1">
                <a:latin typeface="Courier New" panose="02070309020205020404" pitchFamily="49" charset="0"/>
              </a:rPr>
              <a:t>tTable,dig</a:t>
            </a:r>
            <a:r>
              <a:rPr lang="en-US" altLang="en-US" sz="1600" dirty="0">
                <a:latin typeface="Courier New" panose="02070309020205020404" pitchFamily="49" charset="0"/>
              </a:rPr>
              <a:t>=4)</a:t>
            </a:r>
          </a:p>
          <a:p>
            <a:pPr>
              <a:spcBef>
                <a:spcPct val="0"/>
              </a:spcBef>
              <a:buFontTx/>
              <a:buNone/>
            </a:pPr>
            <a:r>
              <a:rPr lang="en-US" altLang="en-US" sz="1600" dirty="0">
                <a:latin typeface="Courier New" panose="02070309020205020404" pitchFamily="49" charset="0"/>
              </a:rPr>
              <a:t>              Value </a:t>
            </a:r>
            <a:r>
              <a:rPr lang="en-US" altLang="en-US" sz="1600" dirty="0" err="1">
                <a:latin typeface="Courier New" panose="02070309020205020404" pitchFamily="49" charset="0"/>
              </a:rPr>
              <a:t>Std.Error</a:t>
            </a:r>
            <a:r>
              <a:rPr lang="en-US" altLang="en-US" sz="1600" dirty="0">
                <a:latin typeface="Courier New" panose="02070309020205020404" pitchFamily="49" charset="0"/>
              </a:rPr>
              <a:t>   DF t-value p-value</a:t>
            </a:r>
          </a:p>
          <a:p>
            <a:pPr>
              <a:spcBef>
                <a:spcPct val="0"/>
              </a:spcBef>
              <a:buFontTx/>
              <a:buNone/>
            </a:pPr>
            <a:r>
              <a:rPr lang="en-US" altLang="en-US" sz="1600" dirty="0">
                <a:latin typeface="Courier New" panose="02070309020205020404" pitchFamily="49" charset="0"/>
              </a:rPr>
              <a:t>(Intercept)  1.6869    0.4483 7282  3.7625  0.0002</a:t>
            </a:r>
          </a:p>
          <a:p>
            <a:pPr>
              <a:spcBef>
                <a:spcPct val="0"/>
              </a:spcBef>
              <a:buFontTx/>
              <a:buNone/>
            </a:pPr>
            <a:r>
              <a:rPr lang="en-US" altLang="en-US" sz="1600" dirty="0">
                <a:latin typeface="Courier New" panose="02070309020205020404" pitchFamily="49" charset="0"/>
              </a:rPr>
              <a:t>HRS         -0.0367    0.0040 7282 -9.2368  0.0000</a:t>
            </a:r>
          </a:p>
          <a:p>
            <a:pPr>
              <a:spcBef>
                <a:spcPct val="0"/>
              </a:spcBef>
              <a:buFontTx/>
              <a:buNone/>
            </a:pPr>
            <a:r>
              <a:rPr lang="en-US" altLang="en-US" sz="1600" dirty="0">
                <a:latin typeface="Courier New" panose="02070309020205020404" pitchFamily="49" charset="0"/>
              </a:rPr>
              <a:t>G.HRS       -0.0869    0.0262   96 </a:t>
            </a:r>
            <a:r>
              <a:rPr lang="en-US" altLang="en-US" sz="1600" b="1" dirty="0">
                <a:latin typeface="Courier New" panose="02070309020205020404" pitchFamily="49" charset="0"/>
              </a:rPr>
              <a:t>-3.3114  </a:t>
            </a:r>
            <a:r>
              <a:rPr lang="en-US" altLang="en-US" sz="1600" dirty="0">
                <a:latin typeface="Courier New" panose="02070309020205020404" pitchFamily="49" charset="0"/>
              </a:rPr>
              <a:t>0.0013</a:t>
            </a:r>
          </a:p>
          <a:p>
            <a:pPr>
              <a:spcBef>
                <a:spcPct val="0"/>
              </a:spcBef>
              <a:buFontTx/>
              <a:buNone/>
            </a:pPr>
            <a:r>
              <a:rPr lang="en-US" altLang="en-US" sz="1600" dirty="0">
                <a:latin typeface="Courier New" panose="02070309020205020404" pitchFamily="49" charset="0"/>
              </a:rPr>
              <a:t>G.COHES      0.8507    0.1009   96  </a:t>
            </a:r>
            <a:r>
              <a:rPr lang="en-US" altLang="en-US" sz="1600" b="1" dirty="0">
                <a:latin typeface="Courier New" panose="02070309020205020404" pitchFamily="49" charset="0"/>
              </a:rPr>
              <a:t>8.4349</a:t>
            </a:r>
            <a:r>
              <a:rPr lang="en-US" altLang="en-US" sz="1600" dirty="0">
                <a:latin typeface="Courier New" panose="02070309020205020404" pitchFamily="49" charset="0"/>
              </a:rPr>
              <a:t>  0.0000</a:t>
            </a:r>
          </a:p>
        </p:txBody>
      </p:sp>
      <p:sp>
        <p:nvSpPr>
          <p:cNvPr id="14" name="Text Box 5"/>
          <p:cNvSpPr txBox="1">
            <a:spLocks noChangeArrowheads="1"/>
          </p:cNvSpPr>
          <p:nvPr/>
        </p:nvSpPr>
        <p:spPr bwMode="auto">
          <a:xfrm>
            <a:off x="8178212" y="1654314"/>
            <a:ext cx="3561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dirty="0"/>
              <a:t>}</a:t>
            </a: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9177" y="1143000"/>
            <a:ext cx="1928312" cy="192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939394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Intercept</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47</a:t>
            </a:fld>
            <a:endParaRPr lang="en-US"/>
          </a:p>
        </p:txBody>
      </p:sp>
      <p:sp>
        <p:nvSpPr>
          <p:cNvPr id="15" name="Text Box 13"/>
          <p:cNvSpPr txBox="1">
            <a:spLocks noChangeArrowheads="1"/>
          </p:cNvSpPr>
          <p:nvPr/>
        </p:nvSpPr>
        <p:spPr bwMode="auto">
          <a:xfrm>
            <a:off x="410852" y="1219200"/>
            <a:ext cx="8352148" cy="132343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a:t>
            </a:r>
            <a:r>
              <a:rPr lang="en-US" altLang="en-US" sz="1600" dirty="0" err="1">
                <a:latin typeface="Courier New" panose="02070309020205020404" pitchFamily="49" charset="0"/>
              </a:rPr>
              <a:t>,random</a:t>
            </a:r>
            <a:r>
              <a:rPr lang="en-US" altLang="en-US" sz="1600" dirty="0">
                <a:latin typeface="Courier New" panose="02070309020205020404" pitchFamily="49" charset="0"/>
              </a:rPr>
              <a:t>=~</a:t>
            </a:r>
            <a:r>
              <a:rPr lang="en-US" altLang="en-US" sz="1600" dirty="0" smtClean="0">
                <a:latin typeface="Courier New" panose="02070309020205020404" pitchFamily="49" charset="0"/>
              </a:rPr>
              <a:t>1|GRP,data=bh1996) #Left</a:t>
            </a:r>
          </a:p>
          <a:p>
            <a:pPr>
              <a:spcBef>
                <a:spcPct val="0"/>
              </a:spcBef>
              <a:buFontTx/>
              <a:buNone/>
            </a:pPr>
            <a:r>
              <a:rPr lang="en-US" altLang="en-US" sz="1600" dirty="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G.HRS+G.COHES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a:t>
            </a:r>
            <a:r>
              <a:rPr lang="en-US" altLang="en-US" sz="1600" dirty="0" smtClean="0">
                <a:latin typeface="Courier New" panose="02070309020205020404" pitchFamily="49" charset="0"/>
              </a:rPr>
              <a:t>) #Right</a:t>
            </a:r>
          </a:p>
          <a:p>
            <a:pPr>
              <a:spcBef>
                <a:spcPct val="0"/>
              </a:spcBef>
              <a:buFontTx/>
              <a:buNone/>
            </a:pPr>
            <a:r>
              <a:rPr lang="en-US" altLang="en-US" sz="1600" dirty="0">
                <a:latin typeface="Courier New" panose="02070309020205020404" pitchFamily="49" charset="0"/>
              </a:rPr>
              <a:t>&gt; plot(</a:t>
            </a:r>
            <a:r>
              <a:rPr lang="en-US" altLang="en-US" sz="1600" dirty="0" err="1">
                <a:latin typeface="Courier New" panose="02070309020205020404" pitchFamily="49" charset="0"/>
              </a:rPr>
              <a:t>LEAD~HRS,TDAT,type</a:t>
            </a:r>
            <a:r>
              <a:rPr lang="en-US" altLang="en-US" sz="1600" dirty="0">
                <a:latin typeface="Courier New" panose="02070309020205020404" pitchFamily="49" charset="0"/>
              </a:rPr>
              <a:t>="</a:t>
            </a:r>
            <a:r>
              <a:rPr lang="en-US" altLang="en-US" sz="1600" dirty="0" smtClean="0">
                <a:latin typeface="Courier New" panose="02070309020205020404" pitchFamily="49" charset="0"/>
              </a:rPr>
              <a:t>n",</a:t>
            </a:r>
            <a:r>
              <a:rPr lang="en-US" altLang="en-US" sz="1600" dirty="0" err="1" smtClean="0">
                <a:latin typeface="Courier New" panose="02070309020205020404" pitchFamily="49" charset="0"/>
              </a:rPr>
              <a:t>ylim</a:t>
            </a:r>
            <a:r>
              <a:rPr lang="en-US" altLang="en-US" sz="1600" dirty="0" smtClean="0">
                <a:latin typeface="Courier New" panose="02070309020205020404" pitchFamily="49" charset="0"/>
              </a:rPr>
              <a:t>=c(-1,4))</a:t>
            </a:r>
            <a:endParaRPr lang="en-US" altLang="en-US" sz="1600"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apply(</a:t>
            </a:r>
            <a:r>
              <a:rPr lang="en-US" altLang="en-US" sz="1600" dirty="0" err="1" smtClean="0">
                <a:latin typeface="Courier New" panose="02070309020205020404" pitchFamily="49" charset="0"/>
              </a:rPr>
              <a:t>coef</a:t>
            </a:r>
            <a:r>
              <a:rPr lang="en-US" altLang="en-US" sz="1600" dirty="0" smtClean="0">
                <a:latin typeface="Courier New" panose="02070309020205020404" pitchFamily="49" charset="0"/>
              </a:rPr>
              <a:t>(</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),1,abline</a:t>
            </a:r>
            <a:r>
              <a:rPr lang="en-US" altLang="en-US" sz="1600" dirty="0" smtClean="0">
                <a:latin typeface="Courier New" panose="02070309020205020404" pitchFamily="49" charset="0"/>
              </a:rPr>
              <a:t>) #Left</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)[,1:2],1,abline</a:t>
            </a:r>
            <a:r>
              <a:rPr lang="en-US" altLang="en-US" sz="1600" dirty="0" smtClean="0">
                <a:latin typeface="Courier New" panose="02070309020205020404" pitchFamily="49" charset="0"/>
              </a:rPr>
              <a:t>)  #Right</a:t>
            </a:r>
            <a:endParaRPr lang="en-US" altLang="en-US" sz="1600" dirty="0">
              <a:latin typeface="Courier New" panose="02070309020205020404" pitchFamily="49"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52" y="2133600"/>
            <a:ext cx="404461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81" y="2133600"/>
            <a:ext cx="404461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711685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48</a:t>
            </a:fld>
            <a:endParaRPr lang="en-US" altLang="en-US">
              <a:latin typeface="Arial" panose="020B0604020202020204" pitchFamily="34" charset="0"/>
            </a:endParaRPr>
          </a:p>
        </p:txBody>
      </p:sp>
      <p:sp>
        <p:nvSpPr>
          <p:cNvPr id="160773" name="Rectangle 2"/>
          <p:cNvSpPr>
            <a:spLocks noGrp="1" noChangeArrowheads="1"/>
          </p:cNvSpPr>
          <p:nvPr>
            <p:ph type="title"/>
          </p:nvPr>
        </p:nvSpPr>
        <p:spPr/>
        <p:txBody>
          <a:bodyPr/>
          <a:lstStyle/>
          <a:p>
            <a:r>
              <a:rPr lang="en-US" altLang="en-US" dirty="0" smtClean="0"/>
              <a:t>Background</a:t>
            </a:r>
          </a:p>
        </p:txBody>
      </p:sp>
      <p:sp>
        <p:nvSpPr>
          <p:cNvPr id="160774" name="Rectangle 3"/>
          <p:cNvSpPr>
            <a:spLocks noGrp="1" noChangeArrowheads="1"/>
          </p:cNvSpPr>
          <p:nvPr>
            <p:ph type="body" idx="1"/>
          </p:nvPr>
        </p:nvSpPr>
        <p:spPr>
          <a:xfrm>
            <a:off x="595313" y="1247775"/>
            <a:ext cx="8083550" cy="4648200"/>
          </a:xfrm>
        </p:spPr>
        <p:txBody>
          <a:bodyPr/>
          <a:lstStyle/>
          <a:p>
            <a:r>
              <a:rPr lang="en-US" altLang="en-US" dirty="0" smtClean="0"/>
              <a:t>Model Notation (</a:t>
            </a:r>
            <a:r>
              <a:rPr lang="en-US" altLang="en-US" dirty="0" err="1" smtClean="0"/>
              <a:t>Bryk</a:t>
            </a:r>
            <a:r>
              <a:rPr lang="en-US" altLang="en-US" dirty="0" smtClean="0"/>
              <a:t> &amp; </a:t>
            </a:r>
            <a:r>
              <a:rPr lang="en-US" altLang="en-US" dirty="0" err="1" smtClean="0"/>
              <a:t>Raudenbush</a:t>
            </a:r>
            <a:r>
              <a:rPr lang="en-US" altLang="en-US" dirty="0" smtClean="0"/>
              <a:t>, 1992)</a:t>
            </a:r>
          </a:p>
          <a:p>
            <a:pPr lvl="1"/>
            <a:r>
              <a:rPr lang="en-US" altLang="en-US" dirty="0" smtClean="0">
                <a:solidFill>
                  <a:srgbClr val="000000"/>
                </a:solidFill>
              </a:rPr>
              <a:t>Separate components: One predictor at both levels, and random effects for intercept and slope</a:t>
            </a:r>
          </a:p>
          <a:p>
            <a:pPr lvl="2">
              <a:buFontTx/>
              <a:buNone/>
            </a:pPr>
            <a:r>
              <a:rPr lang="en-US" altLang="en-US" i="1" dirty="0" err="1" smtClean="0">
                <a:solidFill>
                  <a:srgbClr val="000000"/>
                </a:solidFill>
              </a:rPr>
              <a:t>Y</a:t>
            </a:r>
            <a:r>
              <a:rPr lang="en-US" altLang="en-US" i="1" baseline="-25000" dirty="0" err="1" smtClean="0">
                <a:solidFill>
                  <a:srgbClr val="000000"/>
                </a:solidFill>
              </a:rPr>
              <a:t>ij</a:t>
            </a:r>
            <a:r>
              <a:rPr lang="en-US" altLang="en-US" i="1" dirty="0" smtClean="0">
                <a:solidFill>
                  <a:srgbClr val="000000"/>
                </a:solidFill>
              </a:rPr>
              <a:t> =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a:t>
            </a: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1</a:t>
            </a:r>
            <a:r>
              <a:rPr lang="en-US" altLang="en-US" i="1" baseline="-25000" dirty="0" smtClean="0">
                <a:solidFill>
                  <a:srgbClr val="000000"/>
                </a:solidFill>
              </a:rPr>
              <a:t>j</a:t>
            </a:r>
            <a:r>
              <a:rPr lang="en-US" altLang="en-US" i="1" dirty="0" smtClean="0">
                <a:solidFill>
                  <a:srgbClr val="000000"/>
                </a:solidFill>
              </a:rPr>
              <a:t>X</a:t>
            </a:r>
            <a:r>
              <a:rPr lang="en-US" altLang="en-US" i="1" baseline="-25000" dirty="0" smtClean="0">
                <a:solidFill>
                  <a:srgbClr val="000000"/>
                </a:solidFill>
              </a:rPr>
              <a:t>ij </a:t>
            </a:r>
            <a:r>
              <a:rPr lang="en-US" altLang="en-US" i="1" dirty="0" smtClean="0"/>
              <a:t>+ </a:t>
            </a:r>
            <a:r>
              <a:rPr lang="en-US" altLang="en-US" i="1" dirty="0" err="1" smtClean="0"/>
              <a:t>r</a:t>
            </a:r>
            <a:r>
              <a:rPr lang="en-US" altLang="en-US" i="1" baseline="-25000" dirty="0" err="1" smtClean="0"/>
              <a:t>ij</a:t>
            </a:r>
            <a:endParaRPr lang="en-US" altLang="en-US" i="1" baseline="-25000" dirty="0" smtClean="0"/>
          </a:p>
          <a:p>
            <a:pPr lvl="2">
              <a:buFontTx/>
              <a:buNone/>
            </a:pPr>
            <a:r>
              <a:rPr lang="en-US" altLang="en-US" dirty="0" smtClean="0">
                <a:solidFill>
                  <a:srgbClr val="000000"/>
                </a:solidFill>
                <a:sym typeface="Symbol" panose="05050102010706020507" pitchFamily="18" charset="2"/>
              </a:rPr>
              <a:t></a:t>
            </a:r>
            <a:r>
              <a:rPr lang="en-US" altLang="en-US" baseline="-25000" dirty="0" smtClean="0">
                <a:solidFill>
                  <a:srgbClr val="000000"/>
                </a:solidFill>
              </a:rPr>
              <a:t>0</a:t>
            </a:r>
            <a:r>
              <a:rPr lang="en-US" altLang="en-US" i="1" baseline="-25000" dirty="0" smtClean="0">
                <a:solidFill>
                  <a:srgbClr val="000000"/>
                </a:solidFill>
              </a:rPr>
              <a:t>j</a:t>
            </a:r>
            <a:r>
              <a:rPr lang="en-US" altLang="en-US" i="1" dirty="0" smtClean="0">
                <a:solidFill>
                  <a:srgbClr val="000000"/>
                </a:solidFill>
              </a:rPr>
              <a:t> =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rPr>
              <a:t>00 </a:t>
            </a:r>
            <a:r>
              <a:rPr lang="en-US" altLang="en-US" i="1" dirty="0">
                <a:solidFill>
                  <a:srgbClr val="000000"/>
                </a:solidFill>
              </a:rPr>
              <a:t>+</a:t>
            </a:r>
            <a:r>
              <a:rPr lang="en-US" altLang="en-US" baseline="-25000" dirty="0" smtClean="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rPr>
              <a:t>01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solidFill>
                  <a:srgbClr val="000000"/>
                </a:solidFill>
              </a:rPr>
              <a:t>+ </a:t>
            </a:r>
            <a:r>
              <a:rPr lang="en-US" altLang="en-US" i="1" dirty="0"/>
              <a:t>u</a:t>
            </a:r>
            <a:r>
              <a:rPr lang="en-US" altLang="en-US" baseline="-25000" dirty="0" smtClean="0"/>
              <a:t>0</a:t>
            </a:r>
            <a:r>
              <a:rPr lang="en-US" altLang="en-US" i="1" baseline="-25000" dirty="0" smtClean="0"/>
              <a:t>j</a:t>
            </a:r>
          </a:p>
          <a:p>
            <a:pPr lvl="2">
              <a:buNone/>
            </a:pPr>
            <a:r>
              <a:rPr lang="en-US" altLang="en-US" dirty="0" smtClean="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smtClean="0">
                <a:solidFill>
                  <a:srgbClr val="000000"/>
                </a:solidFill>
              </a:rPr>
              <a:t>j</a:t>
            </a:r>
            <a:r>
              <a:rPr lang="en-US" altLang="en-US" i="1" dirty="0" smtClean="0">
                <a:solidFill>
                  <a:srgbClr val="000000"/>
                </a:solidFill>
              </a:rPr>
              <a:t> </a:t>
            </a:r>
            <a:r>
              <a:rPr lang="en-US" altLang="en-US" i="1"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smtClean="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a:t>+ </a:t>
            </a:r>
            <a:r>
              <a:rPr lang="en-US" altLang="en-US" i="1" dirty="0" smtClean="0">
                <a:solidFill>
                  <a:srgbClr val="FF0000"/>
                </a:solidFill>
              </a:rPr>
              <a:t>u</a:t>
            </a:r>
            <a:r>
              <a:rPr lang="en-US" altLang="en-US" baseline="-25000" dirty="0">
                <a:solidFill>
                  <a:srgbClr val="FF0000"/>
                </a:solidFill>
              </a:rPr>
              <a:t>1</a:t>
            </a:r>
            <a:r>
              <a:rPr lang="en-US" altLang="en-US" i="1" baseline="-25000" dirty="0" smtClean="0">
                <a:solidFill>
                  <a:srgbClr val="FF0000"/>
                </a:solidFill>
              </a:rPr>
              <a:t>j</a:t>
            </a:r>
            <a:endParaRPr lang="en-US" altLang="en-US" i="1" baseline="-25000" dirty="0">
              <a:solidFill>
                <a:srgbClr val="FF0000"/>
              </a:solidFill>
            </a:endParaRPr>
          </a:p>
          <a:p>
            <a:pPr lvl="2">
              <a:buFontTx/>
              <a:buNone/>
            </a:pPr>
            <a:endParaRPr lang="en-US" altLang="en-US" i="1" baseline="-25000" dirty="0" smtClean="0">
              <a:solidFill>
                <a:srgbClr val="000000"/>
              </a:solidFill>
            </a:endParaRPr>
          </a:p>
          <a:p>
            <a:pPr lvl="1"/>
            <a:r>
              <a:rPr lang="en-US" altLang="en-US" dirty="0" smtClean="0"/>
              <a:t>Combined</a:t>
            </a:r>
          </a:p>
          <a:p>
            <a:pPr lvl="2">
              <a:buNone/>
            </a:pPr>
            <a:r>
              <a:rPr lang="en-US" altLang="en-US" i="1" dirty="0" err="1" smtClean="0"/>
              <a:t>Y</a:t>
            </a:r>
            <a:r>
              <a:rPr lang="en-US" altLang="en-US" i="1" baseline="-25000" dirty="0" err="1" smtClean="0"/>
              <a:t>ij</a:t>
            </a:r>
            <a:r>
              <a:rPr lang="en-US" altLang="en-US" i="1" dirty="0" smtClean="0"/>
              <a:t> =</a:t>
            </a:r>
            <a:r>
              <a:rPr lang="en-US" altLang="en-US" i="1" dirty="0" smtClean="0">
                <a:sym typeface="Symbol" panose="05050102010706020507" pitchFamily="18" charset="2"/>
              </a:rPr>
              <a:t></a:t>
            </a:r>
            <a:r>
              <a:rPr lang="en-US" altLang="en-US" i="1" baseline="-25000" dirty="0" smtClean="0"/>
              <a:t>00</a:t>
            </a:r>
            <a:r>
              <a:rPr lang="en-US" altLang="en-US" i="1" dirty="0" smtClean="0"/>
              <a:t> + </a:t>
            </a:r>
            <a:r>
              <a:rPr lang="en-US" altLang="en-US" i="1" dirty="0" smtClean="0">
                <a:sym typeface="Symbol" panose="05050102010706020507" pitchFamily="18" charset="2"/>
              </a:rPr>
              <a:t></a:t>
            </a:r>
            <a:r>
              <a:rPr lang="en-US" altLang="en-US" i="1" baseline="-25000" dirty="0" smtClean="0">
                <a:sym typeface="Symbol" panose="05050102010706020507" pitchFamily="18" charset="2"/>
              </a:rPr>
              <a:t>1</a:t>
            </a:r>
            <a:r>
              <a:rPr lang="en-US" altLang="en-US" i="1" baseline="-25000" dirty="0" smtClean="0"/>
              <a:t>0</a:t>
            </a:r>
            <a:r>
              <a:rPr lang="en-US" altLang="en-US" i="1" dirty="0" smtClean="0">
                <a:solidFill>
                  <a:srgbClr val="000000"/>
                </a:solidFill>
              </a:rPr>
              <a:t>X</a:t>
            </a:r>
            <a:r>
              <a:rPr lang="en-US" altLang="en-US" i="1" baseline="-25000" dirty="0" smtClean="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smtClean="0">
                <a:solidFill>
                  <a:srgbClr val="000000"/>
                </a:solidFill>
              </a:rPr>
              <a:t>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smtClean="0">
                <a:solidFill>
                  <a:srgbClr val="000000"/>
                </a:solidFill>
                <a:sym typeface="Symbol" panose="05050102010706020507" pitchFamily="18" charset="2"/>
              </a:rPr>
              <a:t>1</a:t>
            </a:r>
            <a:r>
              <a:rPr lang="en-US" altLang="en-US" baseline="-25000" dirty="0" smtClean="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smtClean="0">
                <a:solidFill>
                  <a:srgbClr val="000000"/>
                </a:solidFill>
              </a:rPr>
              <a:t>Z</a:t>
            </a:r>
            <a:r>
              <a:rPr lang="en-US" altLang="en-US" i="1" baseline="-25000" dirty="0" smtClean="0">
                <a:solidFill>
                  <a:srgbClr val="000000"/>
                </a:solidFill>
              </a:rPr>
              <a:t>j</a:t>
            </a:r>
            <a:r>
              <a:rPr lang="en-US" altLang="en-US" baseline="-25000" dirty="0" smtClean="0">
                <a:solidFill>
                  <a:srgbClr val="000000"/>
                </a:solidFill>
              </a:rPr>
              <a:t> </a:t>
            </a:r>
            <a:r>
              <a:rPr lang="en-US" altLang="en-US" i="1" dirty="0" smtClean="0"/>
              <a:t>+ </a:t>
            </a:r>
            <a:r>
              <a:rPr lang="en-US" altLang="en-US" dirty="0" smtClean="0"/>
              <a:t>[</a:t>
            </a:r>
            <a:r>
              <a:rPr lang="en-US" altLang="en-US" i="1" dirty="0" smtClean="0">
                <a:solidFill>
                  <a:srgbClr val="000000"/>
                </a:solidFill>
              </a:rPr>
              <a:t>u</a:t>
            </a:r>
            <a:r>
              <a:rPr lang="en-US" altLang="en-US" baseline="-25000" dirty="0" smtClean="0">
                <a:solidFill>
                  <a:srgbClr val="000000"/>
                </a:solidFill>
              </a:rPr>
              <a:t>0</a:t>
            </a:r>
            <a:r>
              <a:rPr lang="en-US" altLang="en-US" i="1" baseline="-25000" dirty="0" smtClean="0">
                <a:solidFill>
                  <a:srgbClr val="000000"/>
                </a:solidFill>
              </a:rPr>
              <a:t>j </a:t>
            </a:r>
            <a:r>
              <a:rPr lang="en-US" altLang="en-US" i="1" dirty="0">
                <a:solidFill>
                  <a:srgbClr val="000000"/>
                </a:solidFill>
              </a:rPr>
              <a:t>+ </a:t>
            </a:r>
            <a:r>
              <a:rPr lang="en-US" altLang="en-US" i="1" dirty="0" smtClean="0">
                <a:solidFill>
                  <a:srgbClr val="FF0000"/>
                </a:solidFill>
              </a:rPr>
              <a:t>u</a:t>
            </a:r>
            <a:r>
              <a:rPr lang="en-US" altLang="en-US" baseline="-25000" dirty="0" smtClean="0">
                <a:solidFill>
                  <a:srgbClr val="FF0000"/>
                </a:solidFill>
              </a:rPr>
              <a:t>1</a:t>
            </a:r>
            <a:r>
              <a:rPr lang="en-US" altLang="en-US" i="1" baseline="-25000" dirty="0" smtClean="0">
                <a:solidFill>
                  <a:srgbClr val="FF0000"/>
                </a:solidFill>
              </a:rPr>
              <a:t>j</a:t>
            </a:r>
            <a:r>
              <a:rPr lang="en-US" altLang="en-US" i="1" dirty="0" smtClean="0">
                <a:solidFill>
                  <a:srgbClr val="FF0000"/>
                </a:solidFill>
              </a:rPr>
              <a:t>X</a:t>
            </a:r>
            <a:r>
              <a:rPr lang="en-US" altLang="en-US" i="1" baseline="-25000" dirty="0" smtClean="0">
                <a:solidFill>
                  <a:srgbClr val="FF0000"/>
                </a:solidFill>
              </a:rPr>
              <a:t>ij</a:t>
            </a:r>
            <a:r>
              <a:rPr lang="en-US" altLang="en-US" i="1" baseline="-25000" dirty="0" smtClean="0">
                <a:solidFill>
                  <a:srgbClr val="000000"/>
                </a:solidFill>
              </a:rPr>
              <a:t> </a:t>
            </a:r>
            <a:r>
              <a:rPr lang="en-US" altLang="en-US" i="1" dirty="0">
                <a:solidFill>
                  <a:srgbClr val="000000"/>
                </a:solidFill>
              </a:rPr>
              <a:t>+ </a:t>
            </a:r>
            <a:r>
              <a:rPr lang="en-US" altLang="en-US" i="1" dirty="0" err="1" smtClean="0">
                <a:solidFill>
                  <a:srgbClr val="000000"/>
                </a:solidFill>
              </a:rPr>
              <a:t>r</a:t>
            </a:r>
            <a:r>
              <a:rPr lang="en-US" altLang="en-US" i="1" baseline="-25000" dirty="0" err="1" smtClean="0">
                <a:solidFill>
                  <a:srgbClr val="000000"/>
                </a:solidFill>
              </a:rPr>
              <a:t>ij</a:t>
            </a:r>
            <a:r>
              <a:rPr lang="en-US" altLang="en-US" dirty="0"/>
              <a:t>]</a:t>
            </a:r>
          </a:p>
          <a:p>
            <a:endParaRPr lang="en-US" altLang="en-US" dirty="0" smtClean="0"/>
          </a:p>
          <a:p>
            <a:endParaRPr lang="en-US" altLang="en-US" dirty="0" smtClean="0"/>
          </a:p>
        </p:txBody>
      </p:sp>
    </p:spTree>
    <p:extLst>
      <p:ext uri="{BB962C8B-B14F-4D97-AF65-F5344CB8AC3E}">
        <p14:creationId xmlns:p14="http://schemas.microsoft.com/office/powerpoint/2010/main" val="5540603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Slope</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49</a:t>
            </a:fld>
            <a:endParaRPr lang="en-US"/>
          </a:p>
        </p:txBody>
      </p:sp>
      <p:sp>
        <p:nvSpPr>
          <p:cNvPr id="13" name="Rectangle 15"/>
          <p:cNvSpPr>
            <a:spLocks noChangeArrowheads="1"/>
          </p:cNvSpPr>
          <p:nvPr/>
        </p:nvSpPr>
        <p:spPr bwMode="auto">
          <a:xfrm>
            <a:off x="5257800" y="3514634"/>
            <a:ext cx="281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Variance of </a:t>
            </a:r>
            <a:r>
              <a:rPr lang="en-US" altLang="en-US" i="1" dirty="0"/>
              <a:t>u</a:t>
            </a:r>
            <a:r>
              <a:rPr lang="en-US" altLang="en-US" baseline="-25000" dirty="0"/>
              <a:t>1</a:t>
            </a:r>
            <a:r>
              <a:rPr lang="en-US" altLang="en-US" i="1" baseline="-25000" dirty="0"/>
              <a:t>j </a:t>
            </a:r>
            <a:r>
              <a:rPr lang="en-US" altLang="en-US" dirty="0"/>
              <a:t>= </a:t>
            </a:r>
            <a:r>
              <a:rPr lang="en-US" altLang="en-US" dirty="0">
                <a:solidFill>
                  <a:srgbClr val="000000"/>
                </a:solidFill>
                <a:sym typeface="Symbol" panose="05050102010706020507" pitchFamily="18" charset="2"/>
              </a:rPr>
              <a:t></a:t>
            </a:r>
            <a:r>
              <a:rPr lang="en-US" altLang="en-US" baseline="-25000" dirty="0">
                <a:solidFill>
                  <a:srgbClr val="000000"/>
                </a:solidFill>
              </a:rPr>
              <a:t>11</a:t>
            </a:r>
            <a:endParaRPr lang="en-US" altLang="en-US" dirty="0"/>
          </a:p>
        </p:txBody>
      </p:sp>
      <p:sp>
        <p:nvSpPr>
          <p:cNvPr id="15" name="Text Box 13"/>
          <p:cNvSpPr txBox="1">
            <a:spLocks noChangeArrowheads="1"/>
          </p:cNvSpPr>
          <p:nvPr/>
        </p:nvSpPr>
        <p:spPr bwMode="auto">
          <a:xfrm>
            <a:off x="1066801" y="1305341"/>
            <a:ext cx="7162800" cy="83099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smtClean="0">
                <a:latin typeface="Courier New" panose="02070309020205020404" pitchFamily="49" charset="0"/>
              </a:rPr>
              <a:t>=~</a:t>
            </a:r>
            <a:r>
              <a:rPr lang="en-US" altLang="en-US" sz="1600" b="1" dirty="0" err="1" smtClean="0">
                <a:latin typeface="Courier New" panose="02070309020205020404" pitchFamily="49" charset="0"/>
              </a:rPr>
              <a:t>HRS|GRP</a:t>
            </a:r>
            <a:r>
              <a:rPr lang="en-US" altLang="en-US" sz="1600" dirty="0" err="1" smtClean="0">
                <a:latin typeface="Courier New" panose="02070309020205020404" pitchFamily="49" charset="0"/>
              </a:rPr>
              <a:t>,data</a:t>
            </a:r>
            <a:r>
              <a:rPr lang="en-US" altLang="en-US" sz="1600" dirty="0" smtClean="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plot(</a:t>
            </a:r>
            <a:r>
              <a:rPr lang="en-US" altLang="en-US" sz="1600" dirty="0" err="1">
                <a:latin typeface="Courier New" panose="02070309020205020404" pitchFamily="49" charset="0"/>
              </a:rPr>
              <a:t>LEAD~HRS,TDAT,type</a:t>
            </a:r>
            <a:r>
              <a:rPr lang="en-US" altLang="en-US" sz="1600" dirty="0">
                <a:latin typeface="Courier New" panose="02070309020205020404" pitchFamily="49" charset="0"/>
              </a:rPr>
              <a:t>="n")</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),1,abline)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4402394" cy="439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8"/>
          <p:cNvSpPr>
            <a:spLocks noChangeShapeType="1"/>
          </p:cNvSpPr>
          <p:nvPr/>
        </p:nvSpPr>
        <p:spPr bwMode="auto">
          <a:xfrm flipH="1" flipV="1">
            <a:off x="4173538" y="3276599"/>
            <a:ext cx="1084262" cy="45085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9"/>
          <p:cNvSpPr>
            <a:spLocks noChangeShapeType="1"/>
          </p:cNvSpPr>
          <p:nvPr/>
        </p:nvSpPr>
        <p:spPr bwMode="auto">
          <a:xfrm flipH="1">
            <a:off x="4183063" y="3857625"/>
            <a:ext cx="1065212" cy="561975"/>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5"/>
          <p:cNvSpPr>
            <a:spLocks noChangeArrowheads="1"/>
          </p:cNvSpPr>
          <p:nvPr/>
        </p:nvSpPr>
        <p:spPr bwMode="auto">
          <a:xfrm>
            <a:off x="5257800" y="4572000"/>
            <a:ext cx="2991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i="1" dirty="0" smtClean="0">
                <a:solidFill>
                  <a:srgbClr val="C00000"/>
                </a:solidFill>
              </a:rPr>
              <a:t>Less obvious, but slopes</a:t>
            </a:r>
          </a:p>
          <a:p>
            <a:pPr>
              <a:spcBef>
                <a:spcPct val="0"/>
              </a:spcBef>
              <a:buFontTx/>
              <a:buNone/>
            </a:pPr>
            <a:r>
              <a:rPr lang="en-US" altLang="en-US" sz="2000" i="1" dirty="0" smtClean="0">
                <a:solidFill>
                  <a:srgbClr val="C00000"/>
                </a:solidFill>
              </a:rPr>
              <a:t>are not parallel</a:t>
            </a:r>
            <a:endParaRPr lang="en-US" altLang="en-US" sz="2000" i="1" dirty="0">
              <a:solidFill>
                <a:srgbClr val="C00000"/>
              </a:solidFill>
            </a:endParaRP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18178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Introduction to R</a:t>
            </a:r>
          </a:p>
        </p:txBody>
      </p:sp>
      <p:sp>
        <p:nvSpPr>
          <p:cNvPr id="7" name="Content Placeholder 6"/>
          <p:cNvSpPr>
            <a:spLocks noGrp="1"/>
          </p:cNvSpPr>
          <p:nvPr>
            <p:ph idx="1"/>
          </p:nvPr>
        </p:nvSpPr>
        <p:spPr/>
        <p:txBody>
          <a:bodyPr/>
          <a:lstStyle/>
          <a:p>
            <a:r>
              <a:rPr lang="en-US" altLang="en-US" dirty="0">
                <a:cs typeface="Times New Roman" panose="02020603050405020304" pitchFamily="18" charset="0"/>
              </a:rPr>
              <a:t>R is </a:t>
            </a:r>
            <a:r>
              <a:rPr lang="en-US" altLang="en-US" dirty="0" smtClean="0">
                <a:cs typeface="Times New Roman" panose="02020603050405020304" pitchFamily="18" charset="0"/>
              </a:rPr>
              <a:t>an </a:t>
            </a:r>
            <a:r>
              <a:rPr lang="en-US" altLang="en-US" dirty="0">
                <a:cs typeface="Times New Roman" panose="02020603050405020304" pitchFamily="18" charset="0"/>
              </a:rPr>
              <a:t>open-source program (</a:t>
            </a:r>
            <a:r>
              <a:rPr lang="en-US" altLang="en-US" dirty="0">
                <a:solidFill>
                  <a:schemeClr val="accent1">
                    <a:lumMod val="75000"/>
                  </a:schemeClr>
                </a:solidFill>
                <a:cs typeface="Times New Roman" panose="02020603050405020304" pitchFamily="18" charset="0"/>
              </a:rPr>
              <a:t>https://cran.r-project.org</a:t>
            </a:r>
            <a:r>
              <a:rPr lang="en-US" altLang="en-US" dirty="0" smtClean="0">
                <a:solidFill>
                  <a:schemeClr val="accent1">
                    <a:lumMod val="75000"/>
                  </a:schemeClr>
                </a:solidFill>
                <a:cs typeface="Times New Roman" panose="02020603050405020304" pitchFamily="18" charset="0"/>
              </a:rPr>
              <a:t>/</a:t>
            </a:r>
            <a:r>
              <a:rPr lang="en-US" altLang="en-US" dirty="0" smtClean="0">
                <a:cs typeface="Times New Roman" panose="02020603050405020304" pitchFamily="18" charset="0"/>
              </a:rPr>
              <a:t>)</a:t>
            </a:r>
          </a:p>
          <a:p>
            <a:pPr lvl="1"/>
            <a:r>
              <a:rPr lang="en-US" altLang="en-US" dirty="0" smtClean="0">
                <a:cs typeface="Times New Roman" panose="02020603050405020304" pitchFamily="18" charset="0"/>
              </a:rPr>
              <a:t>R-Studio is an integrative program with a code editor, debugging and </a:t>
            </a:r>
            <a:r>
              <a:rPr lang="en-US" altLang="en-US" dirty="0">
                <a:cs typeface="Times New Roman" panose="02020603050405020304" pitchFamily="18" charset="0"/>
              </a:rPr>
              <a:t>visualization </a:t>
            </a:r>
            <a:r>
              <a:rPr lang="en-US" altLang="en-US" dirty="0" smtClean="0">
                <a:cs typeface="Times New Roman" panose="02020603050405020304" pitchFamily="18" charset="0"/>
              </a:rPr>
              <a:t>tools useful for teaching </a:t>
            </a:r>
            <a:r>
              <a:rPr lang="en-US" altLang="en-US" dirty="0">
                <a:cs typeface="Times New Roman" panose="02020603050405020304" pitchFamily="18" charset="0"/>
              </a:rPr>
              <a:t>(</a:t>
            </a:r>
            <a:r>
              <a:rPr lang="en-US" altLang="en-US" dirty="0">
                <a:solidFill>
                  <a:schemeClr val="accent1">
                    <a:lumMod val="75000"/>
                  </a:schemeClr>
                </a:solidFill>
                <a:cs typeface="Times New Roman" panose="02020603050405020304" pitchFamily="18" charset="0"/>
              </a:rPr>
              <a:t>https://www.rstudio.com</a:t>
            </a:r>
            <a:r>
              <a:rPr lang="en-US" altLang="en-US" dirty="0" smtClean="0">
                <a:solidFill>
                  <a:schemeClr val="accent1">
                    <a:lumMod val="75000"/>
                  </a:schemeClr>
                </a:solidFill>
                <a:cs typeface="Times New Roman" panose="02020603050405020304" pitchFamily="18" charset="0"/>
              </a:rPr>
              <a:t>/</a:t>
            </a:r>
            <a:r>
              <a:rPr lang="en-US" altLang="en-US" dirty="0" smtClean="0">
                <a:cs typeface="Times New Roman" panose="02020603050405020304" pitchFamily="18" charset="0"/>
              </a:rPr>
              <a:t>)</a:t>
            </a:r>
            <a:endParaRPr lang="en-US" altLang="en-US" dirty="0">
              <a:cs typeface="Times New Roman" panose="02020603050405020304" pitchFamily="18" charset="0"/>
            </a:endParaRPr>
          </a:p>
          <a:p>
            <a:endParaRPr lang="en-US" altLang="en-US" dirty="0" smtClean="0">
              <a:cs typeface="Times New Roman" panose="02020603050405020304" pitchFamily="18" charset="0"/>
            </a:endParaRPr>
          </a:p>
          <a:p>
            <a:r>
              <a:rPr lang="en-US" altLang="en-US" dirty="0" smtClean="0">
                <a:cs typeface="Times New Roman" panose="02020603050405020304" pitchFamily="18" charset="0"/>
              </a:rPr>
              <a:t>Features</a:t>
            </a:r>
            <a:endParaRPr lang="en-US" altLang="en-US" dirty="0">
              <a:cs typeface="Times New Roman" panose="02020603050405020304" pitchFamily="18" charset="0"/>
            </a:endParaRPr>
          </a:p>
          <a:p>
            <a:pPr lvl="1"/>
            <a:r>
              <a:rPr lang="en-US" altLang="en-US" dirty="0">
                <a:cs typeface="Times New Roman" panose="02020603050405020304" pitchFamily="18" charset="0"/>
              </a:rPr>
              <a:t>Effective data handling and storage </a:t>
            </a:r>
          </a:p>
          <a:p>
            <a:pPr lvl="1"/>
            <a:r>
              <a:rPr lang="en-US" altLang="en-US" dirty="0">
                <a:cs typeface="Times New Roman" panose="02020603050405020304" pitchFamily="18" charset="0"/>
              </a:rPr>
              <a:t>A large collection of tools for data analysis</a:t>
            </a:r>
          </a:p>
          <a:p>
            <a:pPr lvl="1"/>
            <a:r>
              <a:rPr lang="en-US" altLang="en-US" dirty="0">
                <a:cs typeface="Times New Roman" panose="02020603050405020304" pitchFamily="18" charset="0"/>
              </a:rPr>
              <a:t>A well-developed and concise programming language</a:t>
            </a:r>
          </a:p>
          <a:p>
            <a:pPr lvl="1"/>
            <a:r>
              <a:rPr lang="en-US" altLang="en-US" dirty="0" smtClean="0">
                <a:cs typeface="Times New Roman" panose="02020603050405020304" pitchFamily="18" charset="0"/>
              </a:rPr>
              <a:t>Graphical </a:t>
            </a:r>
            <a:r>
              <a:rPr lang="en-US" altLang="en-US" dirty="0">
                <a:cs typeface="Times New Roman" panose="02020603050405020304" pitchFamily="18" charset="0"/>
              </a:rPr>
              <a:t>facilities for data analysis and display</a:t>
            </a:r>
          </a:p>
          <a:p>
            <a:pPr lvl="1"/>
            <a:endParaRPr lang="en-US" altLang="en-US" dirty="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Copyright Paul D. 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5</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898309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slope</a:t>
            </a:r>
            <a:endParaRPr lang="en-US" dirty="0"/>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50</a:t>
            </a:fld>
            <a:endParaRPr lang="en-US"/>
          </a:p>
        </p:txBody>
      </p:sp>
      <p:sp>
        <p:nvSpPr>
          <p:cNvPr id="15" name="Text Box 13"/>
          <p:cNvSpPr txBox="1">
            <a:spLocks noChangeArrowheads="1"/>
          </p:cNvSpPr>
          <p:nvPr/>
        </p:nvSpPr>
        <p:spPr bwMode="auto">
          <a:xfrm>
            <a:off x="762000" y="1289901"/>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smtClean="0">
                <a:latin typeface="Courier New" panose="02070309020205020404" pitchFamily="49" charset="0"/>
              </a:rPr>
              <a:t>=~HRS|GRP</a:t>
            </a:r>
            <a:r>
              <a:rPr lang="en-US" altLang="en-US" sz="1600" dirty="0" smtClean="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(HRS)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r>
              <a:rPr lang="en-US" altLang="en-US" sz="1600" dirty="0" err="1">
                <a:latin typeface="Courier New" panose="02070309020205020404" pitchFamily="49" charset="0"/>
              </a:rPr>
              <a:t>Corr</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0.1258528893 0.35475751 (</a:t>
            </a:r>
            <a:r>
              <a:rPr lang="en-US" altLang="en-US" sz="1600" dirty="0" err="1">
                <a:latin typeface="Courier New" panose="02070309020205020404" pitchFamily="49" charset="0"/>
              </a:rPr>
              <a:t>Intr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HRS         0.0004076877 </a:t>
            </a:r>
            <a:r>
              <a:rPr lang="en-US" altLang="en-US" sz="1600" b="1" dirty="0">
                <a:latin typeface="Courier New" panose="02070309020205020404" pitchFamily="49" charset="0"/>
              </a:rPr>
              <a:t>0.02019128</a:t>
            </a:r>
            <a:r>
              <a:rPr lang="en-US" altLang="en-US" sz="1600" dirty="0">
                <a:latin typeface="Courier New" panose="02070309020205020404" pitchFamily="49" charset="0"/>
              </a:rPr>
              <a:t> -0.589</a:t>
            </a:r>
          </a:p>
          <a:p>
            <a:pPr>
              <a:spcBef>
                <a:spcPct val="0"/>
              </a:spcBef>
              <a:buFontTx/>
              <a:buNone/>
            </a:pPr>
            <a:r>
              <a:rPr lang="en-US" altLang="en-US" sz="1600" dirty="0">
                <a:latin typeface="Courier New" panose="02070309020205020404" pitchFamily="49" charset="0"/>
              </a:rPr>
              <a:t>Residual    0.5131379516 0.71633648</a:t>
            </a:r>
            <a:endParaRPr lang="en-US" altLang="en-US" sz="1600" dirty="0" smtClean="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)[1:3</a:t>
            </a:r>
            <a:r>
              <a:rPr lang="en-US" altLang="en-US" sz="1600" dirty="0" smtClean="0">
                <a:latin typeface="Courier New" panose="02070309020205020404" pitchFamily="49" charset="0"/>
              </a:rPr>
              <a:t>,] </a:t>
            </a:r>
            <a:r>
              <a:rPr lang="en-US" altLang="en-US" sz="1600" b="1" dirty="0" smtClean="0">
                <a:latin typeface="Courier New" panose="02070309020205020404" pitchFamily="49" charset="0"/>
              </a:rPr>
              <a:t>#Empirical Bayes (EB)</a:t>
            </a:r>
            <a:endParaRPr lang="en-US" altLang="en-US" sz="1600" b="1"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  (Intercept)         HRS</a:t>
            </a:r>
          </a:p>
          <a:p>
            <a:pPr>
              <a:spcBef>
                <a:spcPct val="0"/>
              </a:spcBef>
              <a:buFontTx/>
              <a:buNone/>
            </a:pPr>
            <a:r>
              <a:rPr lang="en-US" altLang="en-US" sz="1600" dirty="0">
                <a:latin typeface="Courier New" panose="02070309020205020404" pitchFamily="49" charset="0"/>
              </a:rPr>
              <a:t>1    3.457299 </a:t>
            </a:r>
            <a:r>
              <a:rPr lang="en-US" altLang="en-US" sz="1600" b="1" dirty="0">
                <a:latin typeface="Courier New" panose="02070309020205020404" pitchFamily="49" charset="0"/>
              </a:rPr>
              <a:t>-0.04837779</a:t>
            </a:r>
          </a:p>
          <a:p>
            <a:pPr>
              <a:spcBef>
                <a:spcPct val="0"/>
              </a:spcBef>
              <a:buFontTx/>
              <a:buNone/>
            </a:pPr>
            <a:r>
              <a:rPr lang="en-US" altLang="en-US" sz="1600" dirty="0">
                <a:latin typeface="Courier New" panose="02070309020205020404" pitchFamily="49" charset="0"/>
              </a:rPr>
              <a:t>2    3.079954 </a:t>
            </a:r>
            <a:r>
              <a:rPr lang="en-US" altLang="en-US" sz="1600" b="1" dirty="0">
                <a:latin typeface="Courier New" panose="02070309020205020404" pitchFamily="49" charset="0"/>
              </a:rPr>
              <a:t>-0.04619666</a:t>
            </a:r>
          </a:p>
          <a:p>
            <a:pPr>
              <a:spcBef>
                <a:spcPct val="0"/>
              </a:spcBef>
              <a:buFontTx/>
              <a:buNone/>
            </a:pPr>
            <a:r>
              <a:rPr lang="en-US" altLang="en-US" sz="1600" dirty="0" smtClean="0">
                <a:latin typeface="Courier New" panose="02070309020205020404" pitchFamily="49" charset="0"/>
              </a:rPr>
              <a:t>3    3.315930 </a:t>
            </a:r>
            <a:r>
              <a:rPr lang="en-US" altLang="en-US" sz="1600" b="1" dirty="0">
                <a:latin typeface="Courier New" panose="02070309020205020404" pitchFamily="49" charset="0"/>
              </a:rPr>
              <a:t>-</a:t>
            </a:r>
            <a:r>
              <a:rPr lang="en-US" altLang="en-US" sz="1600" b="1" dirty="0" smtClean="0">
                <a:latin typeface="Courier New" panose="02070309020205020404" pitchFamily="49" charset="0"/>
              </a:rPr>
              <a:t>0.03680048</a:t>
            </a: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),2,mean)</a:t>
            </a:r>
          </a:p>
          <a:p>
            <a:pPr>
              <a:spcBef>
                <a:spcPct val="0"/>
              </a:spcBef>
              <a:buFontTx/>
              <a:buNone/>
            </a:pPr>
            <a:r>
              <a:rPr lang="en-US" altLang="en-US" sz="1600" dirty="0">
                <a:latin typeface="Courier New" panose="02070309020205020404" pitchFamily="49" charset="0"/>
              </a:rPr>
              <a:t>(Intercept)         HRS </a:t>
            </a:r>
          </a:p>
          <a:p>
            <a:pPr>
              <a:spcBef>
                <a:spcPct val="0"/>
              </a:spcBef>
              <a:buFontTx/>
              <a:buNone/>
            </a:pPr>
            <a:r>
              <a:rPr lang="en-US" altLang="en-US" sz="1600" dirty="0">
                <a:latin typeface="Courier New" panose="02070309020205020404" pitchFamily="49" charset="0"/>
              </a:rPr>
              <a:t> 3.31318657 </a:t>
            </a:r>
            <a:r>
              <a:rPr lang="en-US" altLang="en-US" sz="1600" b="1" dirty="0">
                <a:latin typeface="Courier New" panose="02070309020205020404" pitchFamily="49" charset="0"/>
              </a:rPr>
              <a:t>-</a:t>
            </a:r>
            <a:r>
              <a:rPr lang="en-US" altLang="en-US" sz="1600" b="1" dirty="0" smtClean="0">
                <a:latin typeface="Courier New" panose="02070309020205020404" pitchFamily="49" charset="0"/>
              </a:rPr>
              <a:t>0.03754157</a:t>
            </a: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smtClean="0">
                <a:latin typeface="Courier New" panose="02070309020205020404" pitchFamily="49" charset="0"/>
              </a:rPr>
              <a:t>1:3,2]</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-0.0108362149 -0.0086550834  0.0007410909</a:t>
            </a:r>
            <a:endParaRPr lang="en-US" altLang="en-US" sz="1600" b="1" dirty="0" smtClean="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 </a:t>
            </a:r>
            <a:r>
              <a:rPr lang="en-US" altLang="en-US" sz="1600" dirty="0" smtClean="0">
                <a:latin typeface="Courier New" panose="02070309020205020404" pitchFamily="49" charset="0"/>
              </a:rPr>
              <a:t>#Estimate based on EB</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0.008935504</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2743200"/>
            <a:ext cx="2418241" cy="241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81836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Random slope</a:t>
            </a:r>
            <a:endParaRPr lang="en-US" dirty="0"/>
          </a:p>
        </p:txBody>
      </p:sp>
      <p:sp>
        <p:nvSpPr>
          <p:cNvPr id="5" name="Footer Placeholder 4"/>
          <p:cNvSpPr>
            <a:spLocks noGrp="1"/>
          </p:cNvSpPr>
          <p:nvPr>
            <p:ph type="ftr" sz="quarter" idx="11"/>
          </p:nvPr>
        </p:nvSpPr>
        <p:spPr/>
        <p:txBody>
          <a:bodyPr/>
          <a:lstStyle/>
          <a:p>
            <a:r>
              <a:rPr lang="en-US" dirty="0" smtClean="0"/>
              <a:t>Copyright Paul D. </a:t>
            </a:r>
            <a:r>
              <a:rPr lang="en-US" dirty="0" err="1" smtClean="0"/>
              <a:t>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51</a:t>
            </a:fld>
            <a:endParaRPr lang="en-US" dirty="0"/>
          </a:p>
        </p:txBody>
      </p:sp>
      <p:sp>
        <p:nvSpPr>
          <p:cNvPr id="15" name="Text Box 13"/>
          <p:cNvSpPr txBox="1">
            <a:spLocks noChangeArrowheads="1"/>
          </p:cNvSpPr>
          <p:nvPr/>
        </p:nvSpPr>
        <p:spPr bwMode="auto">
          <a:xfrm>
            <a:off x="457200" y="1289901"/>
            <a:ext cx="83058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LEAD~HRS,random</a:t>
            </a:r>
            <a:r>
              <a:rPr lang="en-US" altLang="en-US" sz="1600" dirty="0">
                <a:latin typeface="Courier New" panose="02070309020205020404" pitchFamily="49" charset="0"/>
              </a:rPr>
              <a:t>=~1|GRP,bh1996)</a:t>
            </a: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0.08296611 0.2880384</a:t>
            </a:r>
          </a:p>
          <a:p>
            <a:pPr>
              <a:spcBef>
                <a:spcPct val="0"/>
              </a:spcBef>
              <a:buFontTx/>
              <a:buNone/>
            </a:pPr>
            <a:r>
              <a:rPr lang="en-US" altLang="en-US" sz="1600" dirty="0">
                <a:latin typeface="Courier New" panose="02070309020205020404" pitchFamily="49" charset="0"/>
              </a:rPr>
              <a:t>Residual    0.51494780 </a:t>
            </a:r>
            <a:r>
              <a:rPr lang="en-US" altLang="en-US" sz="1600" dirty="0" smtClean="0">
                <a:latin typeface="Courier New" panose="02070309020205020404" pitchFamily="49" charset="0"/>
              </a:rPr>
              <a:t>0.7175986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tmod2&lt;-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smtClean="0">
                <a:latin typeface="Courier New" panose="02070309020205020404" pitchFamily="49" charset="0"/>
              </a:rPr>
              <a:t>=~HRS|GRP</a:t>
            </a:r>
            <a:r>
              <a:rPr lang="en-US" altLang="en-US" sz="1600" dirty="0" smtClean="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a:t>
            </a:r>
            <a:r>
              <a:rPr lang="en-US" altLang="en-US" sz="1600" dirty="0" err="1" smtClean="0">
                <a:latin typeface="Courier New" panose="02070309020205020404" pitchFamily="49" charset="0"/>
              </a:rPr>
              <a:t>VarCorr</a:t>
            </a:r>
            <a:r>
              <a:rPr lang="en-US" altLang="en-US" sz="1600" dirty="0" smtClean="0">
                <a:latin typeface="Courier New" panose="02070309020205020404" pitchFamily="49" charset="0"/>
              </a:rPr>
              <a:t>(tmod2)</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(HRS)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r>
              <a:rPr lang="en-US" altLang="en-US" sz="1600" dirty="0" err="1">
                <a:latin typeface="Courier New" panose="02070309020205020404" pitchFamily="49" charset="0"/>
              </a:rPr>
              <a:t>Corr</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0.1258528893 0.35475751 (</a:t>
            </a:r>
            <a:r>
              <a:rPr lang="en-US" altLang="en-US" sz="1600" dirty="0" err="1">
                <a:latin typeface="Courier New" panose="02070309020205020404" pitchFamily="49" charset="0"/>
              </a:rPr>
              <a:t>Intr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HRS         0.0004076877 </a:t>
            </a:r>
            <a:r>
              <a:rPr lang="en-US" altLang="en-US" sz="1600" b="1" dirty="0">
                <a:latin typeface="Courier New" panose="02070309020205020404" pitchFamily="49" charset="0"/>
              </a:rPr>
              <a:t>0.02019128</a:t>
            </a:r>
            <a:r>
              <a:rPr lang="en-US" altLang="en-US" sz="1600" dirty="0">
                <a:latin typeface="Courier New" panose="02070309020205020404" pitchFamily="49" charset="0"/>
              </a:rPr>
              <a:t> </a:t>
            </a:r>
            <a:r>
              <a:rPr lang="en-US" altLang="en-US" sz="1600" b="1" dirty="0">
                <a:latin typeface="Courier New" panose="02070309020205020404" pitchFamily="49" charset="0"/>
              </a:rPr>
              <a:t>-0.589</a:t>
            </a:r>
          </a:p>
          <a:p>
            <a:pPr>
              <a:spcBef>
                <a:spcPct val="0"/>
              </a:spcBef>
              <a:buFontTx/>
              <a:buNone/>
            </a:pPr>
            <a:r>
              <a:rPr lang="en-US" altLang="en-US" sz="1600" dirty="0">
                <a:latin typeface="Courier New" panose="02070309020205020404" pitchFamily="49" charset="0"/>
              </a:rPr>
              <a:t>Residual    0.5131379516 </a:t>
            </a:r>
            <a:r>
              <a:rPr lang="en-US" altLang="en-US" sz="1600" dirty="0" smtClean="0">
                <a:latin typeface="Courier New" panose="02070309020205020404" pitchFamily="49" charset="0"/>
              </a:rPr>
              <a:t>0.71633648</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anova</a:t>
            </a:r>
            <a:r>
              <a:rPr lang="en-US" altLang="en-US" sz="1600" dirty="0">
                <a:latin typeface="Courier New" panose="02070309020205020404" pitchFamily="49" charset="0"/>
              </a:rPr>
              <a:t>(tmod,tmod2)</a:t>
            </a:r>
          </a:p>
          <a:p>
            <a:pPr>
              <a:spcBef>
                <a:spcPct val="0"/>
              </a:spcBef>
              <a:buFontTx/>
              <a:buNone/>
            </a:pPr>
            <a:r>
              <a:rPr lang="en-US" altLang="en-US" sz="1600" dirty="0">
                <a:latin typeface="Courier New" panose="02070309020205020404" pitchFamily="49" charset="0"/>
              </a:rPr>
              <a:t>      Model </a:t>
            </a:r>
            <a:r>
              <a:rPr lang="en-US" altLang="en-US" sz="1600" dirty="0" err="1">
                <a:latin typeface="Courier New" panose="02070309020205020404" pitchFamily="49" charset="0"/>
              </a:rPr>
              <a:t>df</a:t>
            </a:r>
            <a:r>
              <a:rPr lang="en-US" altLang="en-US" sz="1600" dirty="0">
                <a:latin typeface="Courier New" panose="02070309020205020404" pitchFamily="49" charset="0"/>
              </a:rPr>
              <a:t>      AIC      BIC    </a:t>
            </a:r>
            <a:r>
              <a:rPr lang="en-US" altLang="en-US" sz="1600" dirty="0" err="1">
                <a:latin typeface="Courier New" panose="02070309020205020404" pitchFamily="49" charset="0"/>
              </a:rPr>
              <a:t>logLik</a:t>
            </a:r>
            <a:r>
              <a:rPr lang="en-US" altLang="en-US" sz="1600" dirty="0">
                <a:latin typeface="Courier New" panose="02070309020205020404" pitchFamily="49" charset="0"/>
              </a:rPr>
              <a:t>   Test  </a:t>
            </a:r>
            <a:r>
              <a:rPr lang="en-US" altLang="en-US" sz="1600" dirty="0" err="1">
                <a:latin typeface="Courier New" panose="02070309020205020404" pitchFamily="49" charset="0"/>
              </a:rPr>
              <a:t>L.Ratio</a:t>
            </a:r>
            <a:r>
              <a:rPr lang="en-US" altLang="en-US" sz="1600" dirty="0">
                <a:latin typeface="Courier New" panose="02070309020205020404" pitchFamily="49" charset="0"/>
              </a:rPr>
              <a:t> p-value</a:t>
            </a:r>
          </a:p>
          <a:p>
            <a:pPr>
              <a:spcBef>
                <a:spcPct val="0"/>
              </a:spcBef>
              <a:buFontTx/>
              <a:buNone/>
            </a:pPr>
            <a:r>
              <a:rPr lang="en-US" altLang="en-US" sz="1600" dirty="0" err="1">
                <a:latin typeface="Courier New" panose="02070309020205020404" pitchFamily="49" charset="0"/>
              </a:rPr>
              <a:t>tmod</a:t>
            </a:r>
            <a:r>
              <a:rPr lang="en-US" altLang="en-US" sz="1600" dirty="0">
                <a:latin typeface="Courier New" panose="02070309020205020404" pitchFamily="49" charset="0"/>
              </a:rPr>
              <a:t>      1  4 16312.44 16340.07 -8152.220                        </a:t>
            </a:r>
          </a:p>
          <a:p>
            <a:pPr>
              <a:spcBef>
                <a:spcPct val="0"/>
              </a:spcBef>
              <a:buFontTx/>
              <a:buNone/>
            </a:pPr>
            <a:r>
              <a:rPr lang="en-US" altLang="en-US" sz="1600" dirty="0">
                <a:latin typeface="Courier New" panose="02070309020205020404" pitchFamily="49" charset="0"/>
              </a:rPr>
              <a:t>tmod2     2  </a:t>
            </a:r>
            <a:r>
              <a:rPr lang="en-US" altLang="en-US" sz="1600" b="1" dirty="0">
                <a:latin typeface="Courier New" panose="02070309020205020404" pitchFamily="49" charset="0"/>
              </a:rPr>
              <a:t>6</a:t>
            </a:r>
            <a:r>
              <a:rPr lang="en-US" altLang="en-US" sz="1600" dirty="0">
                <a:latin typeface="Courier New" panose="02070309020205020404" pitchFamily="49" charset="0"/>
              </a:rPr>
              <a:t> 16312.24 16353.68 -8150.122 1 vs 2 4.197098  </a:t>
            </a:r>
            <a:r>
              <a:rPr lang="en-US" altLang="en-US" sz="1600" b="1" dirty="0" smtClean="0">
                <a:latin typeface="Courier New" panose="02070309020205020404" pitchFamily="49" charset="0"/>
              </a:rPr>
              <a:t>0.1226</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660259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cs typeface="Times New Roman" panose="02020603050405020304" pitchFamily="18" charset="0"/>
              </a:rPr>
              <a:t>Cross-level interactions involve adding an interaction term between an upper-level and lower-level variable</a:t>
            </a:r>
          </a:p>
          <a:p>
            <a:pPr lvl="1"/>
            <a:r>
              <a:rPr lang="en-US" altLang="en-US" dirty="0" smtClean="0">
                <a:cs typeface="Times New Roman" panose="02020603050405020304" pitchFamily="18" charset="0"/>
              </a:rPr>
              <a:t>An example of how to code.  NS result </a:t>
            </a:r>
            <a:endParaRPr lang="en-US" altLang="en-US" dirty="0" smtClean="0"/>
          </a:p>
        </p:txBody>
      </p:sp>
      <p:sp>
        <p:nvSpPr>
          <p:cNvPr id="7" name="Text Box 13"/>
          <p:cNvSpPr txBox="1">
            <a:spLocks noChangeArrowheads="1"/>
          </p:cNvSpPr>
          <p:nvPr/>
        </p:nvSpPr>
        <p:spPr bwMode="auto">
          <a:xfrm>
            <a:off x="434419" y="2743200"/>
            <a:ext cx="8305800" cy="206210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smtClean="0">
                <a:latin typeface="Courier New" panose="02070309020205020404" pitchFamily="49" charset="0"/>
              </a:rPr>
              <a:t>lme</a:t>
            </a:r>
            <a:r>
              <a:rPr lang="en-US" altLang="en-US" sz="1600" dirty="0" smtClean="0">
                <a:latin typeface="Courier New" panose="02070309020205020404" pitchFamily="49" charset="0"/>
              </a:rPr>
              <a:t>(LEAD~HRS+G.COHES+</a:t>
            </a:r>
            <a:r>
              <a:rPr lang="en-US" altLang="en-US" sz="1600" b="1" dirty="0" smtClean="0">
                <a:latin typeface="Courier New" panose="02070309020205020404" pitchFamily="49" charset="0"/>
              </a:rPr>
              <a:t>HRS*</a:t>
            </a:r>
            <a:r>
              <a:rPr lang="en-US" altLang="en-US" sz="1600" b="1" dirty="0" err="1" smtClean="0">
                <a:latin typeface="Courier New" panose="02070309020205020404" pitchFamily="49" charset="0"/>
              </a:rPr>
              <a:t>G.COHES</a:t>
            </a:r>
            <a:r>
              <a:rPr lang="en-US" altLang="en-US" sz="1600" dirty="0" err="1" smtClean="0">
                <a:latin typeface="Courier New" panose="02070309020205020404" pitchFamily="49" charset="0"/>
              </a:rPr>
              <a:t>,random</a:t>
            </a:r>
            <a:r>
              <a:rPr lang="en-US" altLang="en-US" sz="1600" dirty="0" smtClean="0">
                <a:latin typeface="Courier New" panose="02070309020205020404" pitchFamily="49" charset="0"/>
              </a:rPr>
              <a:t>=~HRS|GRP,bh1996</a:t>
            </a:r>
            <a:r>
              <a:rPr lang="en-US" altLang="en-US" sz="1600" dirty="0">
                <a:latin typeface="Courier New" panose="02070309020205020404" pitchFamily="49" charset="0"/>
              </a:rPr>
              <a:t>)</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round(summary(</a:t>
            </a:r>
            <a:r>
              <a:rPr lang="en-US" altLang="en-US" sz="1600" dirty="0" err="1" smtClean="0">
                <a:latin typeface="Courier New" panose="02070309020205020404" pitchFamily="49" charset="0"/>
              </a:rPr>
              <a:t>tmod</a:t>
            </a:r>
            <a:r>
              <a:rPr lang="en-US" altLang="en-US" sz="1600" dirty="0">
                <a:latin typeface="Courier New" panose="02070309020205020404" pitchFamily="49" charset="0"/>
              </a:rPr>
              <a:t>)$</a:t>
            </a:r>
            <a:r>
              <a:rPr lang="en-US" altLang="en-US" sz="1600" dirty="0" err="1">
                <a:latin typeface="Courier New" panose="02070309020205020404" pitchFamily="49" charset="0"/>
              </a:rPr>
              <a:t>tTable,dig</a:t>
            </a:r>
            <a:r>
              <a:rPr lang="en-US" altLang="en-US" sz="1600" dirty="0">
                <a:latin typeface="Courier New" panose="02070309020205020404" pitchFamily="49" charset="0"/>
              </a:rPr>
              <a:t>=4)</a:t>
            </a:r>
          </a:p>
          <a:p>
            <a:pPr>
              <a:spcBef>
                <a:spcPct val="0"/>
              </a:spcBef>
              <a:buFontTx/>
              <a:buNone/>
            </a:pPr>
            <a:r>
              <a:rPr lang="en-US" altLang="en-US" sz="1600" dirty="0">
                <a:latin typeface="Courier New" panose="02070309020205020404" pitchFamily="49" charset="0"/>
              </a:rPr>
              <a:t>              Value </a:t>
            </a:r>
            <a:r>
              <a:rPr lang="en-US" altLang="en-US" sz="1600" dirty="0" err="1">
                <a:latin typeface="Courier New" panose="02070309020205020404" pitchFamily="49" charset="0"/>
              </a:rPr>
              <a:t>Std.Error</a:t>
            </a:r>
            <a:r>
              <a:rPr lang="en-US" altLang="en-US" sz="1600" dirty="0">
                <a:latin typeface="Courier New" panose="02070309020205020404" pitchFamily="49" charset="0"/>
              </a:rPr>
              <a:t>   DF t-value p-value</a:t>
            </a:r>
          </a:p>
          <a:p>
            <a:pPr>
              <a:spcBef>
                <a:spcPct val="0"/>
              </a:spcBef>
              <a:buFontTx/>
              <a:buNone/>
            </a:pPr>
            <a:r>
              <a:rPr lang="en-US" altLang="en-US" sz="1600" dirty="0">
                <a:latin typeface="Courier New" panose="02070309020205020404" pitchFamily="49" charset="0"/>
              </a:rPr>
              <a:t>(Intercept)  0.5197    0.7943 7281  0.6542  0.5130</a:t>
            </a:r>
          </a:p>
          <a:p>
            <a:pPr>
              <a:spcBef>
                <a:spcPct val="0"/>
              </a:spcBef>
              <a:buFontTx/>
              <a:buNone/>
            </a:pPr>
            <a:r>
              <a:rPr lang="en-US" altLang="en-US" sz="1600" dirty="0">
                <a:latin typeface="Courier New" panose="02070309020205020404" pitchFamily="49" charset="0"/>
              </a:rPr>
              <a:t>HRS         -0.0297    0.0650 7281 -0.4566  0.6480</a:t>
            </a:r>
          </a:p>
          <a:p>
            <a:pPr>
              <a:spcBef>
                <a:spcPct val="0"/>
              </a:spcBef>
              <a:buFontTx/>
              <a:buNone/>
            </a:pPr>
            <a:r>
              <a:rPr lang="en-US" altLang="en-US" sz="1600" dirty="0">
                <a:latin typeface="Courier New" panose="02070309020205020404" pitchFamily="49" charset="0"/>
              </a:rPr>
              <a:t>G.COHES      0.9146    0.2595   97  3.5241  0.0007</a:t>
            </a:r>
          </a:p>
          <a:p>
            <a:pPr>
              <a:spcBef>
                <a:spcPct val="0"/>
              </a:spcBef>
              <a:buFontTx/>
              <a:buNone/>
            </a:pPr>
            <a:r>
              <a:rPr lang="en-US" altLang="en-US" sz="1600" dirty="0">
                <a:latin typeface="Courier New" panose="02070309020205020404" pitchFamily="49" charset="0"/>
              </a:rPr>
              <a:t>HRS:G.COHES -0.0027    0.0213 7281 </a:t>
            </a:r>
            <a:r>
              <a:rPr lang="en-US" altLang="en-US" sz="1600" b="1" dirty="0">
                <a:latin typeface="Courier New" panose="02070309020205020404" pitchFamily="49" charset="0"/>
              </a:rPr>
              <a:t>-0.1292  0.8972</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52</a:t>
            </a:fld>
            <a:endParaRPr lang="en-US"/>
          </a:p>
        </p:txBody>
      </p:sp>
    </p:spTree>
    <p:extLst>
      <p:ext uri="{BB962C8B-B14F-4D97-AF65-F5344CB8AC3E}">
        <p14:creationId xmlns:p14="http://schemas.microsoft.com/office/powerpoint/2010/main" val="29203764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cs typeface="Times New Roman" panose="02020603050405020304" pitchFamily="18" charset="0"/>
              </a:rPr>
              <a:t>Multiple Random slopes possible</a:t>
            </a:r>
          </a:p>
          <a:p>
            <a:pPr lvl="1"/>
            <a:r>
              <a:rPr lang="en-US" altLang="en-US" dirty="0" smtClean="0">
                <a:cs typeface="Times New Roman" panose="02020603050405020304" pitchFamily="18" charset="0"/>
              </a:rPr>
              <a:t>Choice guided by theory and model comparisons</a:t>
            </a:r>
            <a:endParaRPr lang="en-US" altLang="en-US" dirty="0" smtClean="0"/>
          </a:p>
        </p:txBody>
      </p:sp>
      <p:sp>
        <p:nvSpPr>
          <p:cNvPr id="7" name="Text Box 13"/>
          <p:cNvSpPr txBox="1">
            <a:spLocks noChangeArrowheads="1"/>
          </p:cNvSpPr>
          <p:nvPr/>
        </p:nvSpPr>
        <p:spPr bwMode="auto">
          <a:xfrm>
            <a:off x="815419" y="2438400"/>
            <a:ext cx="7490381" cy="304698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b="1" dirty="0" smtClean="0">
                <a:latin typeface="Courier New" panose="02070309020205020404" pitchFamily="49" charset="0"/>
              </a:rPr>
              <a:t>#Examples only. The </a:t>
            </a:r>
            <a:r>
              <a:rPr lang="en-US" altLang="en-US" sz="1600" b="1" dirty="0" err="1" smtClean="0">
                <a:latin typeface="Courier New" panose="02070309020205020404" pitchFamily="49" charset="0"/>
              </a:rPr>
              <a:t>data.frame</a:t>
            </a:r>
            <a:r>
              <a:rPr lang="en-US" altLang="en-US" sz="1600" b="1" dirty="0" smtClean="0">
                <a:latin typeface="Courier New" panose="02070309020205020404" pitchFamily="49" charset="0"/>
              </a:rPr>
              <a:t>, </a:t>
            </a:r>
            <a:r>
              <a:rPr lang="en-US" altLang="en-US" sz="1600" b="1" dirty="0" err="1" smtClean="0">
                <a:latin typeface="Courier New" panose="02070309020205020404" pitchFamily="49" charset="0"/>
              </a:rPr>
              <a:t>mydata</a:t>
            </a:r>
            <a:r>
              <a:rPr lang="en-US" altLang="en-US" sz="1600" b="1" dirty="0" smtClean="0">
                <a:latin typeface="Courier New" panose="02070309020205020404" pitchFamily="49" charset="0"/>
              </a:rPr>
              <a:t>, does not exist</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tmod1&lt;-</a:t>
            </a:r>
            <a:r>
              <a:rPr lang="en-US" altLang="en-US" sz="1600" dirty="0" err="1" smtClean="0">
                <a:latin typeface="Courier New" panose="02070309020205020404" pitchFamily="49" charset="0"/>
              </a:rPr>
              <a:t>lme</a:t>
            </a:r>
            <a:r>
              <a:rPr lang="en-US" altLang="en-US" sz="1600" dirty="0" smtClean="0">
                <a:latin typeface="Courier New" panose="02070309020205020404" pitchFamily="49" charset="0"/>
              </a:rPr>
              <a:t>(LEAD~HRS+WBEING+COHES+AGE+G.HRS+G.COHES+GSIZE,</a:t>
            </a:r>
          </a:p>
          <a:p>
            <a:pPr>
              <a:spcBef>
                <a:spcPct val="0"/>
              </a:spcBef>
              <a:buFontTx/>
              <a:buNone/>
            </a:pPr>
            <a:r>
              <a:rPr lang="en-US" altLang="en-US" sz="1600" dirty="0" smtClean="0">
                <a:latin typeface="Courier New" panose="02070309020205020404" pitchFamily="49" charset="0"/>
              </a:rPr>
              <a:t>random=~</a:t>
            </a:r>
            <a:r>
              <a:rPr lang="en-US" altLang="en-US" sz="1600" b="1" dirty="0" err="1" smtClean="0">
                <a:latin typeface="Courier New" panose="02070309020205020404" pitchFamily="49" charset="0"/>
              </a:rPr>
              <a:t>HRS</a:t>
            </a:r>
            <a:r>
              <a:rPr lang="en-US" altLang="en-US" sz="1600" dirty="0" err="1" smtClean="0">
                <a:latin typeface="Courier New" panose="02070309020205020404" pitchFamily="49" charset="0"/>
              </a:rPr>
              <a:t>|GRP,data</a:t>
            </a:r>
            <a:r>
              <a:rPr lang="en-US" altLang="en-US" sz="1600" dirty="0" smtClean="0">
                <a:latin typeface="Courier New" panose="02070309020205020404" pitchFamily="49" charset="0"/>
              </a:rPr>
              <a:t>=</a:t>
            </a:r>
            <a:r>
              <a:rPr lang="en-US" altLang="en-US" sz="1600" dirty="0" err="1" smtClean="0">
                <a:latin typeface="Courier New" panose="02070309020205020404" pitchFamily="49" charset="0"/>
              </a:rPr>
              <a:t>mydata</a:t>
            </a:r>
            <a:r>
              <a:rPr lang="en-US" altLang="en-US" sz="1600" dirty="0" smtClean="0">
                <a:latin typeface="Courier New" panose="02070309020205020404" pitchFamily="49" charset="0"/>
              </a:rPr>
              <a:t>)</a:t>
            </a:r>
            <a:endParaRPr lang="en-US" altLang="en-US" sz="1600" dirty="0">
              <a:latin typeface="Courier New" panose="02070309020205020404" pitchFamily="49" charset="0"/>
            </a:endParaRP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tmod2&lt;-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(LEAD~HRS+WBEING+COHES+AGE+G.HRS+G.COHES+GSIZE,</a:t>
            </a:r>
          </a:p>
          <a:p>
            <a:pPr>
              <a:spcBef>
                <a:spcPct val="0"/>
              </a:spcBef>
              <a:buFontTx/>
              <a:buNone/>
            </a:pPr>
            <a:r>
              <a:rPr lang="en-US" altLang="en-US" sz="1600" dirty="0">
                <a:latin typeface="Courier New" panose="02070309020205020404" pitchFamily="49" charset="0"/>
              </a:rPr>
              <a:t>random=~</a:t>
            </a:r>
            <a:r>
              <a:rPr lang="en-US" altLang="en-US" sz="1600" b="1" dirty="0" err="1" smtClean="0">
                <a:latin typeface="Courier New" panose="02070309020205020404" pitchFamily="49" charset="0"/>
              </a:rPr>
              <a:t>HRS+AGE</a:t>
            </a:r>
            <a:r>
              <a:rPr lang="en-US" altLang="en-US" sz="1600" dirty="0" err="1" smtClean="0">
                <a:latin typeface="Courier New" panose="02070309020205020404" pitchFamily="49" charset="0"/>
              </a:rPr>
              <a:t>|GRP,data</a:t>
            </a:r>
            <a:r>
              <a:rPr lang="en-US" altLang="en-US" sz="1600" dirty="0" smtClean="0">
                <a:latin typeface="Courier New" panose="02070309020205020404" pitchFamily="49" charset="0"/>
              </a:rPr>
              <a:t>=</a:t>
            </a:r>
            <a:r>
              <a:rPr lang="en-US" altLang="en-US" sz="1600" dirty="0" err="1" smtClean="0">
                <a:latin typeface="Courier New" panose="02070309020205020404" pitchFamily="49" charset="0"/>
              </a:rPr>
              <a:t>mydata</a:t>
            </a:r>
            <a:r>
              <a:rPr lang="en-US" altLang="en-US" sz="1600" dirty="0" smtClean="0">
                <a:latin typeface="Courier New" panose="02070309020205020404" pitchFamily="49" charset="0"/>
              </a:rPr>
              <a:t>)</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smtClean="0">
                <a:latin typeface="Courier New" panose="02070309020205020404" pitchFamily="49" charset="0"/>
              </a:rPr>
              <a:t>tmod3&lt;-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(LEAD~HRS+WBEING+COHES+AGE+G.HRS+G.COHES+GSIZE,</a:t>
            </a:r>
          </a:p>
          <a:p>
            <a:pPr>
              <a:spcBef>
                <a:spcPct val="0"/>
              </a:spcBef>
              <a:buFontTx/>
              <a:buNone/>
            </a:pPr>
            <a:r>
              <a:rPr lang="en-US" altLang="en-US" sz="1600" dirty="0">
                <a:latin typeface="Courier New" panose="02070309020205020404" pitchFamily="49" charset="0"/>
              </a:rPr>
              <a:t>random=~</a:t>
            </a:r>
            <a:r>
              <a:rPr lang="en-US" altLang="en-US" sz="1600" b="1" dirty="0" err="1" smtClean="0">
                <a:latin typeface="Courier New" panose="02070309020205020404" pitchFamily="49" charset="0"/>
              </a:rPr>
              <a:t>HRS+AGE+COHES</a:t>
            </a:r>
            <a:r>
              <a:rPr lang="en-US" altLang="en-US" sz="1600" dirty="0" err="1" smtClean="0">
                <a:latin typeface="Courier New" panose="02070309020205020404" pitchFamily="49" charset="0"/>
              </a:rPr>
              <a:t>|GRP,data</a:t>
            </a:r>
            <a:r>
              <a:rPr lang="en-US" altLang="en-US" sz="1600" dirty="0" smtClean="0">
                <a:latin typeface="Courier New" panose="02070309020205020404" pitchFamily="49" charset="0"/>
              </a:rPr>
              <a:t>=</a:t>
            </a:r>
            <a:r>
              <a:rPr lang="en-US" altLang="en-US" sz="1600" dirty="0" err="1" smtClean="0">
                <a:latin typeface="Courier New" panose="02070309020205020404" pitchFamily="49" charset="0"/>
              </a:rPr>
              <a:t>mydata</a:t>
            </a:r>
            <a:r>
              <a:rPr lang="en-US" altLang="en-US" sz="1600" dirty="0">
                <a:latin typeface="Courier New" panose="02070309020205020404" pitchFamily="49" charset="0"/>
              </a:rPr>
              <a: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smtClean="0">
                <a:latin typeface="Courier New" panose="02070309020205020404" pitchFamily="49" charset="0"/>
              </a:rPr>
              <a:t>anova</a:t>
            </a:r>
            <a:r>
              <a:rPr lang="en-US" altLang="en-US" sz="1600" dirty="0" smtClean="0">
                <a:latin typeface="Courier New" panose="02070309020205020404" pitchFamily="49" charset="0"/>
              </a:rPr>
              <a:t>(tmod1,tmod2,tmod3)  #Model contrasts</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53</a:t>
            </a:fld>
            <a:endParaRPr lang="en-US"/>
          </a:p>
        </p:txBody>
      </p:sp>
    </p:spTree>
    <p:extLst>
      <p:ext uri="{BB962C8B-B14F-4D97-AF65-F5344CB8AC3E}">
        <p14:creationId xmlns:p14="http://schemas.microsoft.com/office/powerpoint/2010/main" val="10480585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2"/>
          <p:cNvSpPr>
            <a:spLocks noGrp="1"/>
          </p:cNvSpPr>
          <p:nvPr>
            <p:ph type="ftr" sz="quarter" idx="11"/>
          </p:nvPr>
        </p:nvSpPr>
        <p:spPr/>
        <p:txBody>
          <a:bodyPr/>
          <a:lstStyle/>
          <a:p>
            <a:pPr>
              <a:defRPr/>
            </a:pPr>
            <a:r>
              <a:rPr lang="en-US"/>
              <a:t>Copyright Paul D. Bliese</a:t>
            </a:r>
          </a:p>
        </p:txBody>
      </p:sp>
      <p:grpSp>
        <p:nvGrpSpPr>
          <p:cNvPr id="21511" name="Group 6"/>
          <p:cNvGrpSpPr>
            <a:grpSpLocks/>
          </p:cNvGrpSpPr>
          <p:nvPr/>
        </p:nvGrpSpPr>
        <p:grpSpPr bwMode="auto">
          <a:xfrm>
            <a:off x="1208088" y="1244600"/>
            <a:ext cx="6434137" cy="4403725"/>
            <a:chOff x="754" y="705"/>
            <a:chExt cx="4448" cy="3368"/>
          </a:xfrm>
        </p:grpSpPr>
        <p:pic>
          <p:nvPicPr>
            <p:cNvPr id="215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 y="972"/>
              <a:ext cx="4448" cy="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 Box 8"/>
            <p:cNvSpPr txBox="1">
              <a:spLocks noChangeArrowheads="1"/>
            </p:cNvSpPr>
            <p:nvPr/>
          </p:nvSpPr>
          <p:spPr bwMode="auto">
            <a:xfrm>
              <a:off x="1144" y="705"/>
              <a:ext cx="382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200" dirty="0"/>
                <a:t>Platoon-Level Variation in the Relationship Between Combat Exposures and Acute Stress</a:t>
              </a:r>
            </a:p>
          </p:txBody>
        </p:sp>
      </p:grpSp>
      <p:graphicFrame>
        <p:nvGraphicFramePr>
          <p:cNvPr id="21512" name="Object 9"/>
          <p:cNvGraphicFramePr>
            <a:graphicFrameLocks noGrp="1" noChangeAspect="1"/>
          </p:cNvGraphicFramePr>
          <p:nvPr>
            <p:ph sz="half" idx="4294967295"/>
            <p:extLst>
              <p:ext uri="{D42A27DB-BD31-4B8C-83A1-F6EECF244321}">
                <p14:modId xmlns:p14="http://schemas.microsoft.com/office/powerpoint/2010/main" val="413548380"/>
              </p:ext>
            </p:extLst>
          </p:nvPr>
        </p:nvGraphicFramePr>
        <p:xfrm>
          <a:off x="4156075" y="3560762"/>
          <a:ext cx="3537101" cy="2535238"/>
        </p:xfrm>
        <a:graphic>
          <a:graphicData uri="http://schemas.openxmlformats.org/presentationml/2006/ole">
            <mc:AlternateContent xmlns:mc="http://schemas.openxmlformats.org/markup-compatibility/2006">
              <mc:Choice xmlns:v="urn:schemas-microsoft-com:vml" Requires="v">
                <p:oleObj spid="_x0000_s20521" name="Chart" r:id="rId5" imgW="5210186" imgH="3733940" progId="MSGraph.Chart.8">
                  <p:embed followColorScheme="full"/>
                </p:oleObj>
              </mc:Choice>
              <mc:Fallback>
                <p:oleObj name="Chart" r:id="rId5" imgW="5210186" imgH="3733940" progId="MSGraph.Chart.8">
                  <p:embed followColorScheme="full"/>
                  <p:pic>
                    <p:nvPicPr>
                      <p:cNvPr id="0" name=""/>
                      <p:cNvPicPr>
                        <a:picLocks noGrp="1" noChangeAspect="1" noChangeArrowheads="1"/>
                      </p:cNvPicPr>
                      <p:nvPr/>
                    </p:nvPicPr>
                    <p:blipFill>
                      <a:blip r:embed="rId6"/>
                      <a:srcRect/>
                      <a:stretch>
                        <a:fillRect/>
                      </a:stretch>
                    </p:blipFill>
                    <p:spPr bwMode="auto">
                      <a:xfrm>
                        <a:off x="4156075" y="3560762"/>
                        <a:ext cx="3537101" cy="2535238"/>
                      </a:xfrm>
                      <a:prstGeom prst="rect">
                        <a:avLst/>
                      </a:prstGeom>
                      <a:solidFill>
                        <a:srgbClr val="FFFFFF"/>
                      </a:solidFill>
                      <a:ln>
                        <a:noFill/>
                      </a:ln>
                      <a:effectLst/>
                      <a:extLst/>
                    </p:spPr>
                  </p:pic>
                </p:oleObj>
              </mc:Fallback>
            </mc:AlternateContent>
          </a:graphicData>
        </a:graphic>
      </p:graphicFrame>
      <p:sp>
        <p:nvSpPr>
          <p:cNvPr id="2" name="Rectangle 1"/>
          <p:cNvSpPr/>
          <p:nvPr/>
        </p:nvSpPr>
        <p:spPr>
          <a:xfrm>
            <a:off x="381000" y="5791200"/>
            <a:ext cx="3184077" cy="369332"/>
          </a:xfrm>
          <a:prstGeom prst="rect">
            <a:avLst/>
          </a:prstGeom>
        </p:spPr>
        <p:txBody>
          <a:bodyPr wrap="none">
            <a:spAutoFit/>
          </a:bodyPr>
          <a:lstStyle/>
          <a:p>
            <a:r>
              <a:rPr lang="en-US" dirty="0" err="1" smtClean="0"/>
              <a:t>Bliese</a:t>
            </a:r>
            <a:r>
              <a:rPr lang="en-US" dirty="0" smtClean="0"/>
              <a:t>, </a:t>
            </a:r>
            <a:r>
              <a:rPr lang="en-US" dirty="0"/>
              <a:t>Adler, </a:t>
            </a:r>
            <a:r>
              <a:rPr lang="en-US" dirty="0" smtClean="0"/>
              <a:t> </a:t>
            </a:r>
            <a:r>
              <a:rPr lang="en-US" dirty="0"/>
              <a:t>&amp; </a:t>
            </a:r>
            <a:r>
              <a:rPr lang="en-US" dirty="0" smtClean="0"/>
              <a:t>Castro, </a:t>
            </a:r>
            <a:r>
              <a:rPr lang="en-US" dirty="0"/>
              <a:t>(2011). </a:t>
            </a:r>
          </a:p>
        </p:txBody>
      </p:sp>
      <p:sp>
        <p:nvSpPr>
          <p:cNvPr id="11" name="Rectangle 2"/>
          <p:cNvSpPr txBox="1">
            <a:spLocks noChangeArrowheads="1"/>
          </p:cNvSpPr>
          <p:nvPr/>
        </p:nvSpPr>
        <p:spPr>
          <a:xfrm>
            <a:off x="1752600" y="274638"/>
            <a:ext cx="6934200" cy="890587"/>
          </a:xfrm>
          <a:prstGeom prst="rect">
            <a:avLst/>
          </a:prstGeom>
        </p:spPr>
        <p:txBody>
          <a:bodyPr vert="horz" lIns="91440" tIns="45720" rIns="91440" bIns="45720" rtlCol="0" anchor="ctr">
            <a:normAutofit/>
          </a:bodyPr>
          <a:lstStyle>
            <a:lvl1pPr algn="ctr">
              <a:spcBef>
                <a:spcPct val="0"/>
              </a:spcBef>
              <a:buNone/>
              <a:defRPr sz="3200" baseline="0">
                <a:latin typeface="+mj-lt"/>
                <a:ea typeface="+mj-ea"/>
                <a:cs typeface="+mj-cs"/>
              </a:defRPr>
            </a:lvl1pPr>
          </a:lstStyle>
          <a:p>
            <a:r>
              <a:rPr lang="en-US" dirty="0"/>
              <a:t>Random </a:t>
            </a:r>
            <a:r>
              <a:rPr lang="en-US" dirty="0" smtClean="0"/>
              <a:t>Slope Example</a:t>
            </a:r>
            <a:endParaRPr lang="en-US" altLang="en-US" dirty="0"/>
          </a:p>
        </p:txBody>
      </p:sp>
      <p:sp>
        <p:nvSpPr>
          <p:cNvPr id="3" name="Date Placeholder 2"/>
          <p:cNvSpPr>
            <a:spLocks noGrp="1"/>
          </p:cNvSpPr>
          <p:nvPr>
            <p:ph type="dt" sz="half" idx="10"/>
          </p:nvPr>
        </p:nvSpPr>
        <p:spPr/>
        <p:txBody>
          <a:bodyPr/>
          <a:lstStyle/>
          <a:p>
            <a:r>
              <a:rPr lang="en-US" smtClean="0"/>
              <a:t>1/29/2017</a:t>
            </a:r>
            <a:endParaRPr lang="en-US"/>
          </a:p>
        </p:txBody>
      </p:sp>
      <p:sp>
        <p:nvSpPr>
          <p:cNvPr id="4" name="Slide Number Placeholder 3"/>
          <p:cNvSpPr>
            <a:spLocks noGrp="1"/>
          </p:cNvSpPr>
          <p:nvPr>
            <p:ph type="sldNum" sz="quarter" idx="12"/>
          </p:nvPr>
        </p:nvSpPr>
        <p:spPr/>
        <p:txBody>
          <a:bodyPr/>
          <a:lstStyle/>
          <a:p>
            <a:fld id="{EF9ED809-4000-446B-AD20-C2D926150CDC}" type="slidenum">
              <a:rPr lang="en-US" smtClean="0"/>
              <a:t>54</a:t>
            </a:fld>
            <a:endParaRPr lang="en-US"/>
          </a:p>
        </p:txBody>
      </p:sp>
    </p:spTree>
    <p:extLst>
      <p:ext uri="{BB962C8B-B14F-4D97-AF65-F5344CB8AC3E}">
        <p14:creationId xmlns:p14="http://schemas.microsoft.com/office/powerpoint/2010/main" val="26282146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Full Example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cs typeface="Times New Roman" panose="02020603050405020304" pitchFamily="18" charset="0"/>
              </a:rPr>
              <a:t>Data collected from US Army Soldiers in Nov-Dec of 1994.</a:t>
            </a:r>
          </a:p>
          <a:p>
            <a:pPr lvl="1"/>
            <a:r>
              <a:rPr lang="en-US" altLang="en-US" dirty="0" err="1" smtClean="0">
                <a:cs typeface="Times New Roman" panose="02020603050405020304" pitchFamily="18" charset="0"/>
              </a:rPr>
              <a:t>Bliese</a:t>
            </a:r>
            <a:r>
              <a:rPr lang="en-US" altLang="en-US" dirty="0" smtClean="0">
                <a:cs typeface="Times New Roman" panose="02020603050405020304" pitchFamily="18" charset="0"/>
              </a:rPr>
              <a:t> &amp; Britt (2001)</a:t>
            </a:r>
          </a:p>
          <a:p>
            <a:pPr lvl="1"/>
            <a:r>
              <a:rPr lang="en-US" altLang="en-US" dirty="0" smtClean="0">
                <a:cs typeface="Times New Roman" panose="02020603050405020304" pitchFamily="18" charset="0"/>
              </a:rPr>
              <a:t>Bliese, </a:t>
            </a:r>
            <a:r>
              <a:rPr lang="en-US" altLang="en-US" dirty="0" err="1" smtClean="0">
                <a:cs typeface="Times New Roman" panose="02020603050405020304" pitchFamily="18" charset="0"/>
              </a:rPr>
              <a:t>Schriesheim</a:t>
            </a:r>
            <a:r>
              <a:rPr lang="en-US" altLang="en-US" dirty="0" smtClean="0">
                <a:cs typeface="Times New Roman" panose="02020603050405020304" pitchFamily="18" charset="0"/>
              </a:rPr>
              <a:t>, &amp; Halverson (2002)</a:t>
            </a:r>
          </a:p>
          <a:p>
            <a:pPr lvl="1"/>
            <a:endParaRPr lang="en-US" altLang="en-US" dirty="0" smtClean="0">
              <a:cs typeface="Times New Roman" panose="02020603050405020304" pitchFamily="18" charset="0"/>
            </a:endParaRPr>
          </a:p>
          <a:p>
            <a:r>
              <a:rPr lang="en-US" altLang="en-US" dirty="0" smtClean="0">
                <a:cs typeface="Times New Roman" panose="02020603050405020304" pitchFamily="18" charset="0"/>
              </a:rPr>
              <a:t>Peacekeeping mission and survey data</a:t>
            </a:r>
          </a:p>
          <a:p>
            <a:pPr lvl="1"/>
            <a:r>
              <a:rPr lang="en-US" altLang="en-US" dirty="0" smtClean="0">
                <a:cs typeface="Times New Roman" panose="02020603050405020304" pitchFamily="18" charset="0"/>
              </a:rPr>
              <a:t>2,042 surveys from 49 company-sized Army units</a:t>
            </a:r>
          </a:p>
          <a:p>
            <a:pPr lvl="1"/>
            <a:endParaRPr lang="en-US" altLang="en-US" dirty="0">
              <a:cs typeface="Times New Roman" panose="02020603050405020304" pitchFamily="18" charset="0"/>
            </a:endParaRPr>
          </a:p>
          <a:p>
            <a:r>
              <a:rPr lang="en-US" altLang="en-US" dirty="0" smtClean="0">
                <a:cs typeface="Times New Roman" panose="02020603050405020304" pitchFamily="18" charset="0"/>
              </a:rPr>
              <a:t>Research question</a:t>
            </a:r>
          </a:p>
          <a:p>
            <a:pPr lvl="1"/>
            <a:r>
              <a:rPr lang="en-US" altLang="en-US" dirty="0" smtClean="0">
                <a:cs typeface="Times New Roman" panose="02020603050405020304" pitchFamily="18" charset="0"/>
              </a:rPr>
              <a:t>Do shared perceptions of leaders among unit members buffer the relationship between task significance and anger/hostility?</a:t>
            </a:r>
          </a:p>
          <a:p>
            <a:pPr lvl="1"/>
            <a:r>
              <a:rPr lang="en-US" altLang="en-US" dirty="0" smtClean="0">
                <a:cs typeface="Times New Roman" panose="02020603050405020304" pitchFamily="18" charset="0"/>
              </a:rPr>
              <a:t>Stated otherwise, if a soldier is performing tasks they dislike, will it help if they collectively feel that their unit leadership is good</a:t>
            </a:r>
          </a:p>
          <a:p>
            <a:pPr lvl="1"/>
            <a:endParaRPr lang="en-US" altLang="en-US" dirty="0" smtClean="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55</a:t>
            </a:fld>
            <a:endParaRPr lang="en-US"/>
          </a:p>
        </p:txBody>
      </p:sp>
    </p:spTree>
    <p:extLst>
      <p:ext uri="{BB962C8B-B14F-4D97-AF65-F5344CB8AC3E}">
        <p14:creationId xmlns:p14="http://schemas.microsoft.com/office/powerpoint/2010/main" val="2322659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Code to perform analyses</a:t>
            </a:r>
          </a:p>
        </p:txBody>
      </p:sp>
      <p:sp>
        <p:nvSpPr>
          <p:cNvPr id="7" name="Text Box 13"/>
          <p:cNvSpPr txBox="1">
            <a:spLocks noChangeArrowheads="1"/>
          </p:cNvSpPr>
          <p:nvPr/>
        </p:nvSpPr>
        <p:spPr bwMode="auto">
          <a:xfrm>
            <a:off x="815418" y="1752600"/>
            <a:ext cx="7490381" cy="329320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library(multilevel)</a:t>
            </a:r>
          </a:p>
          <a:p>
            <a:pPr>
              <a:spcBef>
                <a:spcPct val="0"/>
              </a:spcBef>
              <a:buFontTx/>
              <a:buNone/>
            </a:pPr>
            <a:r>
              <a:rPr lang="en-US" altLang="en-US" sz="1600" dirty="0" smtClean="0">
                <a:latin typeface="Courier New" panose="02070309020205020404" pitchFamily="49" charset="0"/>
              </a:rPr>
              <a:t>&gt; data(lq2002)</a:t>
            </a:r>
          </a:p>
          <a:p>
            <a:pPr>
              <a:spcBef>
                <a:spcPct val="0"/>
              </a:spcBef>
              <a:buFontTx/>
              <a:buNone/>
            </a:pPr>
            <a:r>
              <a:rPr lang="en-US" altLang="en-US" sz="1600" dirty="0" smtClean="0">
                <a:latin typeface="Courier New" panose="02070309020205020404" pitchFamily="49" charset="0"/>
              </a:rPr>
              <a:t>&gt; null.mod&lt;-</a:t>
            </a:r>
            <a:r>
              <a:rPr lang="en-US" altLang="en-US" sz="1600" dirty="0" err="1" smtClean="0">
                <a:latin typeface="Courier New" panose="02070309020205020404" pitchFamily="49" charset="0"/>
              </a:rPr>
              <a:t>lme</a:t>
            </a:r>
            <a:r>
              <a:rPr lang="en-US" altLang="en-US" sz="1600" dirty="0" smtClean="0">
                <a:latin typeface="Courier New" panose="02070309020205020404" pitchFamily="49" charset="0"/>
              </a:rPr>
              <a:t>(</a:t>
            </a:r>
            <a:r>
              <a:rPr lang="en-US" altLang="en-US" sz="1600" b="1" dirty="0" smtClean="0">
                <a:latin typeface="Courier New" panose="02070309020205020404" pitchFamily="49" charset="0"/>
              </a:rPr>
              <a:t>HOSTILE~1</a:t>
            </a:r>
            <a:r>
              <a:rPr lang="en-US" altLang="en-US" sz="1600" dirty="0" smtClean="0">
                <a:latin typeface="Courier New" panose="02070309020205020404" pitchFamily="49" charset="0"/>
              </a:rPr>
              <a:t>,random=~1|COMPID, data=lq2002,</a:t>
            </a:r>
          </a:p>
          <a:p>
            <a:pPr>
              <a:spcBef>
                <a:spcPct val="0"/>
              </a:spcBef>
              <a:buFontTx/>
              <a:buNone/>
            </a:pPr>
            <a:r>
              <a:rPr lang="en-US" altLang="en-US" sz="1600" dirty="0" smtClean="0">
                <a:latin typeface="Courier New" panose="02070309020205020404" pitchFamily="49" charset="0"/>
              </a:rPr>
              <a:t>        control=list(opt="</a:t>
            </a:r>
            <a:r>
              <a:rPr lang="en-US" altLang="en-US" sz="1600" dirty="0" err="1" smtClean="0">
                <a:latin typeface="Courier New" panose="02070309020205020404" pitchFamily="49" charset="0"/>
              </a:rPr>
              <a:t>optim</a:t>
            </a:r>
            <a:r>
              <a:rPr lang="en-US" altLang="en-US" sz="1600" dirty="0">
                <a:latin typeface="Courier New" panose="02070309020205020404" pitchFamily="49" charset="0"/>
              </a:rPr>
              <a:t>")) </a:t>
            </a:r>
            <a:endParaRPr lang="en-US" altLang="en-US" sz="1600" dirty="0" smtClean="0">
              <a:latin typeface="Courier New" panose="02070309020205020404" pitchFamily="49" charset="0"/>
            </a:endParaRP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(null.mod</a:t>
            </a:r>
            <a:r>
              <a:rPr lang="en-US" altLang="en-US" sz="1600" dirty="0" smtClean="0">
                <a:latin typeface="Courier New" panose="02070309020205020404" pitchFamily="49" charset="0"/>
              </a:rPr>
              <a:t>) </a:t>
            </a:r>
            <a:r>
              <a:rPr lang="en-US" altLang="en-US" sz="1600" b="1" dirty="0" smtClean="0">
                <a:latin typeface="Courier New" panose="02070309020205020404" pitchFamily="49" charset="0"/>
              </a:rPr>
              <a:t>#Mixed Effect method to estimate ICC</a:t>
            </a:r>
            <a:endParaRPr lang="en-US" altLang="en-US" sz="1600" b="1"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COMPID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0.05949609 0.2439182</a:t>
            </a:r>
          </a:p>
          <a:p>
            <a:pPr>
              <a:spcBef>
                <a:spcPct val="0"/>
              </a:spcBef>
              <a:buFontTx/>
              <a:buNone/>
            </a:pPr>
            <a:r>
              <a:rPr lang="en-US" altLang="en-US" sz="1600" dirty="0">
                <a:latin typeface="Courier New" panose="02070309020205020404" pitchFamily="49" charset="0"/>
              </a:rPr>
              <a:t>Residual    1.01669303 1.0083120</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0.05949609</a:t>
            </a:r>
            <a:r>
              <a:rPr lang="en-US" altLang="en-US" sz="1600" dirty="0">
                <a:latin typeface="Courier New" panose="02070309020205020404" pitchFamily="49" charset="0"/>
              </a:rPr>
              <a:t>/(0.05949609+1.01669303</a:t>
            </a:r>
            <a:r>
              <a:rPr lang="en-US" altLang="en-US" sz="1600" dirty="0" smtClean="0">
                <a:latin typeface="Courier New" panose="02070309020205020404" pitchFamily="49" charset="0"/>
              </a:rPr>
              <a:t>)</a:t>
            </a: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[1] </a:t>
            </a:r>
            <a:r>
              <a:rPr lang="en-US" altLang="en-US" sz="1600" dirty="0" smtClean="0">
                <a:latin typeface="Courier New" panose="02070309020205020404" pitchFamily="49" charset="0"/>
              </a:rPr>
              <a:t>0.05528405</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56</a:t>
            </a:fld>
            <a:endParaRPr lang="en-US"/>
          </a:p>
        </p:txBody>
      </p:sp>
    </p:spTree>
    <p:extLst>
      <p:ext uri="{BB962C8B-B14F-4D97-AF65-F5344CB8AC3E}">
        <p14:creationId xmlns:p14="http://schemas.microsoft.com/office/powerpoint/2010/main" val="19425221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7" name="Text Box 13"/>
          <p:cNvSpPr txBox="1">
            <a:spLocks noChangeArrowheads="1"/>
          </p:cNvSpPr>
          <p:nvPr/>
        </p:nvSpPr>
        <p:spPr bwMode="auto">
          <a:xfrm>
            <a:off x="2286000" y="1213991"/>
            <a:ext cx="5128182" cy="107721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xyplot</a:t>
            </a:r>
            <a:r>
              <a:rPr lang="en-US" altLang="en-US" sz="1600" dirty="0">
                <a:latin typeface="Courier New" panose="02070309020205020404" pitchFamily="49" charset="0"/>
              </a:rPr>
              <a:t>(</a:t>
            </a:r>
            <a:r>
              <a:rPr lang="en-US" altLang="en-US" sz="1600" dirty="0" err="1">
                <a:latin typeface="Courier New" panose="02070309020205020404" pitchFamily="49" charset="0"/>
              </a:rPr>
              <a:t>HOSTILE~TSIG|as.factor</a:t>
            </a:r>
            <a:r>
              <a:rPr lang="en-US" altLang="en-US" sz="1600" dirty="0">
                <a:latin typeface="Courier New" panose="02070309020205020404" pitchFamily="49" charset="0"/>
              </a:rPr>
              <a:t>(COMPID),</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data=lq2002[lq2002$COMPID&lt;30,],</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type=c("</a:t>
            </a:r>
            <a:r>
              <a:rPr lang="en-US" altLang="en-US" sz="1600" dirty="0" err="1">
                <a:latin typeface="Courier New" panose="02070309020205020404" pitchFamily="49" charset="0"/>
              </a:rPr>
              <a:t>g","r","p</a:t>
            </a:r>
            <a:r>
              <a:rPr lang="en-US" altLang="en-US" sz="1600" dirty="0">
                <a:latin typeface="Courier New" panose="02070309020205020404" pitchFamily="49" charset="0"/>
              </a:rPr>
              <a:t>"),col="dark blue",</a:t>
            </a:r>
          </a:p>
          <a:p>
            <a:pPr>
              <a:spcBef>
                <a:spcPct val="0"/>
              </a:spcBef>
              <a:buFontTx/>
              <a:buNone/>
            </a:pPr>
            <a:r>
              <a:rPr lang="en-US" altLang="en-US" sz="1600" dirty="0" smtClean="0">
                <a:latin typeface="Courier New" panose="02070309020205020404" pitchFamily="49" charset="0"/>
              </a:rPr>
              <a:t>   </a:t>
            </a:r>
            <a:r>
              <a:rPr lang="en-US" altLang="en-US" sz="1600" dirty="0" err="1">
                <a:latin typeface="Courier New" panose="02070309020205020404" pitchFamily="49" charset="0"/>
              </a:rPr>
              <a:t>col.line</a:t>
            </a:r>
            <a:r>
              <a:rPr lang="en-US" altLang="en-US" sz="1600" dirty="0">
                <a:latin typeface="Courier New" panose="02070309020205020404" pitchFamily="49" charset="0"/>
              </a:rPr>
              <a:t>="red3</a:t>
            </a:r>
            <a:r>
              <a:rPr lang="en-US" altLang="en-US" sz="1600" dirty="0" smtClean="0">
                <a:latin typeface="Courier New" panose="02070309020205020404" pitchFamily="49" charset="0"/>
              </a:rPr>
              <a:t>")  #first 25 groups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920" y="2133600"/>
            <a:ext cx="4080080" cy="407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57</a:t>
            </a:fld>
            <a:endParaRPr lang="en-US"/>
          </a:p>
        </p:txBody>
      </p:sp>
    </p:spTree>
    <p:extLst>
      <p:ext uri="{BB962C8B-B14F-4D97-AF65-F5344CB8AC3E}">
        <p14:creationId xmlns:p14="http://schemas.microsoft.com/office/powerpoint/2010/main" val="38268481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Code to perform analyses:  Is slope variance significant?</a:t>
            </a:r>
          </a:p>
        </p:txBody>
      </p:sp>
      <p:sp>
        <p:nvSpPr>
          <p:cNvPr id="7" name="Text Box 13"/>
          <p:cNvSpPr txBox="1">
            <a:spLocks noChangeArrowheads="1"/>
          </p:cNvSpPr>
          <p:nvPr/>
        </p:nvSpPr>
        <p:spPr bwMode="auto">
          <a:xfrm>
            <a:off x="457200" y="1752600"/>
            <a:ext cx="8382000" cy="4278094"/>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tmod1&lt;-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HOSTILE~TSIG,</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=~1|COMPID</a:t>
            </a:r>
            <a:r>
              <a:rPr lang="en-US" altLang="en-US" sz="1600" dirty="0">
                <a:latin typeface="Courier New" panose="02070309020205020404" pitchFamily="49" charset="0"/>
              </a:rPr>
              <a:t>, data=lq2002,</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control=list(opt="</a:t>
            </a:r>
            <a:r>
              <a:rPr lang="en-US" altLang="en-US" sz="1600" dirty="0" err="1">
                <a:latin typeface="Courier New" panose="02070309020205020404" pitchFamily="49" charset="0"/>
              </a:rPr>
              <a:t>optim</a:t>
            </a:r>
            <a:r>
              <a:rPr lang="en-US" altLang="en-US" sz="1600" dirty="0">
                <a:latin typeface="Courier New" panose="02070309020205020404" pitchFamily="49" charset="0"/>
              </a:rPr>
              <a:t>"))</a:t>
            </a:r>
          </a:p>
          <a:p>
            <a:pPr>
              <a:spcBef>
                <a:spcPct val="0"/>
              </a:spcBef>
              <a:buFontTx/>
              <a:buNone/>
            </a:pPr>
            <a:r>
              <a:rPr lang="en-US" altLang="en-US" sz="1600" dirty="0" smtClean="0">
                <a:latin typeface="Courier New" panose="02070309020205020404" pitchFamily="49" charset="0"/>
              </a:rPr>
              <a:t>&gt; tmod2</a:t>
            </a:r>
            <a:r>
              <a:rPr lang="en-US" altLang="en-US" sz="1600" dirty="0">
                <a:latin typeface="Courier New" panose="02070309020205020404" pitchFamily="49" charset="0"/>
              </a:rPr>
              <a:t>&lt;-update(tmod1,</a:t>
            </a:r>
            <a:r>
              <a:rPr lang="en-US" altLang="en-US" sz="1600" b="1" dirty="0">
                <a:latin typeface="Courier New" panose="02070309020205020404" pitchFamily="49" charset="0"/>
              </a:rPr>
              <a:t>random=~TSIG|COMPID</a:t>
            </a:r>
            <a:r>
              <a:rPr lang="en-US" altLang="en-US" sz="1600" dirty="0" smtClean="0">
                <a:latin typeface="Courier New" panose="02070309020205020404" pitchFamily="49" charset="0"/>
              </a:rPr>
              <a:t>)</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(tmod2)</a:t>
            </a:r>
          </a:p>
          <a:p>
            <a:pPr>
              <a:spcBef>
                <a:spcPct val="0"/>
              </a:spcBef>
              <a:buFontTx/>
              <a:buNone/>
            </a:pPr>
            <a:r>
              <a:rPr lang="en-US" altLang="en-US" sz="1600" dirty="0">
                <a:latin typeface="Courier New" panose="02070309020205020404" pitchFamily="49" charset="0"/>
              </a:rPr>
              <a:t>COMPID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(TSIG)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r>
              <a:rPr lang="en-US" altLang="en-US" sz="1600" dirty="0" err="1">
                <a:latin typeface="Courier New" panose="02070309020205020404" pitchFamily="49" charset="0"/>
              </a:rPr>
              <a:t>Corr</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0.33093318 0.5752679 (</a:t>
            </a:r>
            <a:r>
              <a:rPr lang="en-US" altLang="en-US" sz="1600" dirty="0" err="1">
                <a:latin typeface="Courier New" panose="02070309020205020404" pitchFamily="49" charset="0"/>
              </a:rPr>
              <a:t>Intr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TSIG        </a:t>
            </a:r>
            <a:r>
              <a:rPr lang="en-US" altLang="en-US" sz="1600" b="1" dirty="0">
                <a:latin typeface="Courier New" panose="02070309020205020404" pitchFamily="49" charset="0"/>
              </a:rPr>
              <a:t>0.01675666 0.1294475</a:t>
            </a:r>
            <a:r>
              <a:rPr lang="en-US" altLang="en-US" sz="1600" dirty="0">
                <a:latin typeface="Courier New" panose="02070309020205020404" pitchFamily="49" charset="0"/>
              </a:rPr>
              <a:t> -0.99 </a:t>
            </a:r>
          </a:p>
          <a:p>
            <a:pPr>
              <a:spcBef>
                <a:spcPct val="0"/>
              </a:spcBef>
              <a:buFontTx/>
              <a:buNone/>
            </a:pPr>
            <a:r>
              <a:rPr lang="en-US" altLang="en-US" sz="1600" dirty="0">
                <a:latin typeface="Courier New" panose="02070309020205020404" pitchFamily="49" charset="0"/>
              </a:rPr>
              <a:t>Residual    0.90158029 0.9495158</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b="1" dirty="0" err="1">
                <a:latin typeface="Courier New" panose="02070309020205020404" pitchFamily="49" charset="0"/>
              </a:rPr>
              <a:t>anova</a:t>
            </a:r>
            <a:r>
              <a:rPr lang="en-US" altLang="en-US" sz="1600" b="1" dirty="0">
                <a:latin typeface="Courier New" panose="02070309020205020404" pitchFamily="49" charset="0"/>
              </a:rPr>
              <a:t>(tmod1,tmod2)</a:t>
            </a:r>
          </a:p>
          <a:p>
            <a:pPr>
              <a:spcBef>
                <a:spcPct val="0"/>
              </a:spcBef>
              <a:buFontTx/>
              <a:buNone/>
            </a:pPr>
            <a:r>
              <a:rPr lang="en-US" altLang="en-US" sz="1600" dirty="0">
                <a:latin typeface="Courier New" panose="02070309020205020404" pitchFamily="49" charset="0"/>
              </a:rPr>
              <a:t>      Model </a:t>
            </a:r>
            <a:r>
              <a:rPr lang="en-US" altLang="en-US" sz="1600" dirty="0" err="1">
                <a:latin typeface="Courier New" panose="02070309020205020404" pitchFamily="49" charset="0"/>
              </a:rPr>
              <a:t>df</a:t>
            </a:r>
            <a:r>
              <a:rPr lang="en-US" altLang="en-US" sz="1600" dirty="0">
                <a:latin typeface="Courier New" panose="02070309020205020404" pitchFamily="49" charset="0"/>
              </a:rPr>
              <a:t>      AIC      BIC    </a:t>
            </a:r>
            <a:r>
              <a:rPr lang="en-US" altLang="en-US" sz="1600" dirty="0" err="1">
                <a:latin typeface="Courier New" panose="02070309020205020404" pitchFamily="49" charset="0"/>
              </a:rPr>
              <a:t>logLik</a:t>
            </a:r>
            <a:r>
              <a:rPr lang="en-US" altLang="en-US" sz="1600" dirty="0">
                <a:latin typeface="Courier New" panose="02070309020205020404" pitchFamily="49" charset="0"/>
              </a:rPr>
              <a:t>   Test  </a:t>
            </a:r>
            <a:r>
              <a:rPr lang="en-US" altLang="en-US" sz="1600" dirty="0" err="1">
                <a:latin typeface="Courier New" panose="02070309020205020404" pitchFamily="49" charset="0"/>
              </a:rPr>
              <a:t>L.Ratio</a:t>
            </a:r>
            <a:r>
              <a:rPr lang="en-US" altLang="en-US" sz="1600" dirty="0">
                <a:latin typeface="Courier New" panose="02070309020205020404" pitchFamily="49" charset="0"/>
              </a:rPr>
              <a:t> p-value</a:t>
            </a:r>
          </a:p>
          <a:p>
            <a:pPr>
              <a:spcBef>
                <a:spcPct val="0"/>
              </a:spcBef>
              <a:buFontTx/>
              <a:buNone/>
            </a:pPr>
            <a:r>
              <a:rPr lang="en-US" altLang="en-US" sz="1600" dirty="0">
                <a:latin typeface="Courier New" panose="02070309020205020404" pitchFamily="49" charset="0"/>
              </a:rPr>
              <a:t>tmod1     1  4 5679.149 5701.632 -2835.575                        </a:t>
            </a:r>
          </a:p>
          <a:p>
            <a:pPr>
              <a:spcBef>
                <a:spcPct val="0"/>
              </a:spcBef>
              <a:buFontTx/>
              <a:buNone/>
            </a:pPr>
            <a:r>
              <a:rPr lang="en-US" altLang="en-US" sz="1600" dirty="0">
                <a:latin typeface="Courier New" panose="02070309020205020404" pitchFamily="49" charset="0"/>
              </a:rPr>
              <a:t>tmod2     2  6 5658.818 5692.542 -2823.409 1 vs 2 </a:t>
            </a:r>
            <a:r>
              <a:rPr lang="en-US" altLang="en-US" sz="1600" b="1" dirty="0">
                <a:latin typeface="Courier New" panose="02070309020205020404" pitchFamily="49" charset="0"/>
              </a:rPr>
              <a:t>24.33168</a:t>
            </a:r>
            <a:r>
              <a:rPr lang="en-US" altLang="en-US" sz="1600" dirty="0">
                <a:latin typeface="Courier New" panose="02070309020205020404" pitchFamily="49" charset="0"/>
              </a:rPr>
              <a:t>  &lt;.</a:t>
            </a:r>
            <a:r>
              <a:rPr lang="en-US" altLang="en-US" sz="1600" dirty="0" smtClean="0">
                <a:latin typeface="Courier New" panose="02070309020205020404" pitchFamily="49" charset="0"/>
              </a:rPr>
              <a:t>0001</a:t>
            </a:r>
          </a:p>
          <a:p>
            <a:pPr>
              <a:spcBef>
                <a:spcPct val="0"/>
              </a:spcBef>
              <a:buFontTx/>
              <a:buNone/>
            </a:pPr>
            <a:endParaRPr lang="en-US" altLang="en-US" sz="1600" dirty="0">
              <a:latin typeface="Courier New" panose="02070309020205020404" pitchFamily="49" charset="0"/>
            </a:endParaRPr>
          </a:p>
          <a:p>
            <a:pPr>
              <a:spcBef>
                <a:spcPct val="0"/>
              </a:spcBef>
              <a:buFontTx/>
              <a:buNone/>
            </a:pPr>
            <a:endParaRPr lang="en-US" altLang="en-US" sz="1600" dirty="0" smtClean="0">
              <a:latin typeface="Courier New" panose="02070309020205020404" pitchFamily="49" charset="0"/>
            </a:endParaRP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58</a:t>
            </a:fld>
            <a:endParaRPr lang="en-US"/>
          </a:p>
        </p:txBody>
      </p:sp>
    </p:spTree>
    <p:extLst>
      <p:ext uri="{BB962C8B-B14F-4D97-AF65-F5344CB8AC3E}">
        <p14:creationId xmlns:p14="http://schemas.microsoft.com/office/powerpoint/2010/main" val="3609217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Code to perform analyses:  Is shared leadership a moderator of the slope between individual task significance and hostility?</a:t>
            </a:r>
          </a:p>
        </p:txBody>
      </p:sp>
      <p:sp>
        <p:nvSpPr>
          <p:cNvPr id="7" name="Text Box 13"/>
          <p:cNvSpPr txBox="1">
            <a:spLocks noChangeArrowheads="1"/>
          </p:cNvSpPr>
          <p:nvPr/>
        </p:nvSpPr>
        <p:spPr bwMode="auto">
          <a:xfrm>
            <a:off x="1066800" y="2720876"/>
            <a:ext cx="7010400" cy="2308324"/>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smtClean="0">
                <a:latin typeface="Courier New" panose="02070309020205020404" pitchFamily="49" charset="0"/>
              </a:rPr>
              <a:t>&gt; tmod3</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(HOSTILE~</a:t>
            </a:r>
            <a:r>
              <a:rPr lang="en-US" altLang="en-US" sz="1600" b="1" dirty="0">
                <a:latin typeface="Courier New" panose="02070309020205020404" pitchFamily="49" charset="0"/>
              </a:rPr>
              <a:t>TSIG*</a:t>
            </a:r>
            <a:r>
              <a:rPr lang="en-US" altLang="en-US" sz="1600" b="1" dirty="0" err="1">
                <a:latin typeface="Courier New" panose="02070309020205020404" pitchFamily="49" charset="0"/>
              </a:rPr>
              <a:t>GLEAD</a:t>
            </a:r>
            <a:r>
              <a:rPr lang="en-US" altLang="en-US" sz="1600" dirty="0" err="1">
                <a:latin typeface="Courier New" panose="02070309020205020404" pitchFamily="49" charset="0"/>
              </a:rPr>
              <a:t>,random</a:t>
            </a:r>
            <a:r>
              <a:rPr lang="en-US" altLang="en-US" sz="1600" dirty="0">
                <a:latin typeface="Courier New" panose="02070309020205020404" pitchFamily="49" charset="0"/>
              </a:rPr>
              <a:t>=~TSIG|COMPID, </a:t>
            </a: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         data=lq2002, control=list(opt</a:t>
            </a:r>
            <a:r>
              <a:rPr lang="en-US" altLang="en-US" sz="1600" dirty="0">
                <a:latin typeface="Courier New" panose="02070309020205020404" pitchFamily="49" charset="0"/>
              </a:rPr>
              <a:t>="</a:t>
            </a:r>
            <a:r>
              <a:rPr lang="en-US" altLang="en-US" sz="1600" dirty="0" err="1">
                <a:latin typeface="Courier New" panose="02070309020205020404" pitchFamily="49" charset="0"/>
              </a:rPr>
              <a:t>optim</a:t>
            </a:r>
            <a:r>
              <a:rPr lang="en-US" altLang="en-US" sz="1600" dirty="0">
                <a:latin typeface="Courier New" panose="02070309020205020404" pitchFamily="49" charset="0"/>
              </a:rPr>
              <a:t>"))</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round(summary(tmod3)$</a:t>
            </a:r>
            <a:r>
              <a:rPr lang="en-US" altLang="en-US" sz="1600" dirty="0" err="1">
                <a:latin typeface="Courier New" panose="02070309020205020404" pitchFamily="49" charset="0"/>
              </a:rPr>
              <a:t>tTable,dig</a:t>
            </a:r>
            <a:r>
              <a:rPr lang="en-US" altLang="en-US" sz="1600" dirty="0">
                <a:latin typeface="Courier New" panose="02070309020205020404" pitchFamily="49" charset="0"/>
              </a:rPr>
              <a:t>=4)</a:t>
            </a:r>
          </a:p>
          <a:p>
            <a:pPr>
              <a:spcBef>
                <a:spcPct val="0"/>
              </a:spcBef>
              <a:buFontTx/>
              <a:buNone/>
            </a:pPr>
            <a:r>
              <a:rPr lang="en-US" altLang="en-US" sz="1600" dirty="0">
                <a:latin typeface="Courier New" panose="02070309020205020404" pitchFamily="49" charset="0"/>
              </a:rPr>
              <a:t>              Value </a:t>
            </a:r>
            <a:r>
              <a:rPr lang="en-US" altLang="en-US" sz="1600" dirty="0" err="1">
                <a:latin typeface="Courier New" panose="02070309020205020404" pitchFamily="49" charset="0"/>
              </a:rPr>
              <a:t>Std.Error</a:t>
            </a:r>
            <a:r>
              <a:rPr lang="en-US" altLang="en-US" sz="1600" dirty="0">
                <a:latin typeface="Courier New" panose="02070309020205020404" pitchFamily="49" charset="0"/>
              </a:rPr>
              <a:t>   DF t-value p-value</a:t>
            </a:r>
          </a:p>
          <a:p>
            <a:pPr>
              <a:spcBef>
                <a:spcPct val="0"/>
              </a:spcBef>
              <a:buFontTx/>
              <a:buNone/>
            </a:pPr>
            <a:r>
              <a:rPr lang="en-US" altLang="en-US" sz="1600" dirty="0">
                <a:latin typeface="Courier New" panose="02070309020205020404" pitchFamily="49" charset="0"/>
              </a:rPr>
              <a:t>(Intercept)  6.0328    1.0508 1991  5.7414  0.0000</a:t>
            </a:r>
          </a:p>
          <a:p>
            <a:pPr>
              <a:spcBef>
                <a:spcPct val="0"/>
              </a:spcBef>
              <a:buFontTx/>
              <a:buNone/>
            </a:pPr>
            <a:r>
              <a:rPr lang="en-US" altLang="en-US" sz="1600" dirty="0">
                <a:latin typeface="Courier New" panose="02070309020205020404" pitchFamily="49" charset="0"/>
              </a:rPr>
              <a:t>TSIG        -1.1539    0.2913 1991 -3.9617  0.0001</a:t>
            </a:r>
          </a:p>
          <a:p>
            <a:pPr>
              <a:spcBef>
                <a:spcPct val="0"/>
              </a:spcBef>
              <a:buFontTx/>
              <a:buNone/>
            </a:pPr>
            <a:r>
              <a:rPr lang="en-US" altLang="en-US" sz="1600" dirty="0">
                <a:latin typeface="Courier New" panose="02070309020205020404" pitchFamily="49" charset="0"/>
              </a:rPr>
              <a:t>GLEAD       -1.3844    0.3488   47 -3.9694  0.0002</a:t>
            </a:r>
          </a:p>
          <a:p>
            <a:pPr>
              <a:spcBef>
                <a:spcPct val="0"/>
              </a:spcBef>
              <a:buFontTx/>
              <a:buNone/>
            </a:pPr>
            <a:r>
              <a:rPr lang="en-US" altLang="en-US" sz="1600" dirty="0">
                <a:latin typeface="Courier New" panose="02070309020205020404" pitchFamily="49" charset="0"/>
              </a:rPr>
              <a:t>TSIG:GLEAD   0.2824    0.0964 1991  </a:t>
            </a:r>
            <a:r>
              <a:rPr lang="en-US" altLang="en-US" sz="1600" b="1" dirty="0">
                <a:latin typeface="Courier New" panose="02070309020205020404" pitchFamily="49" charset="0"/>
              </a:rPr>
              <a:t>2.9285</a:t>
            </a:r>
            <a:r>
              <a:rPr lang="en-US" altLang="en-US" sz="1600" dirty="0">
                <a:latin typeface="Courier New" panose="02070309020205020404" pitchFamily="49" charset="0"/>
              </a:rPr>
              <a:t>  0.0034</a:t>
            </a:r>
            <a:endParaRPr lang="en-US" altLang="en-US" sz="1600" dirty="0" smtClean="0">
              <a:latin typeface="Courier New" panose="02070309020205020404" pitchFamily="49" charset="0"/>
            </a:endParaRP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59</a:t>
            </a:fld>
            <a:endParaRPr lang="en-US"/>
          </a:p>
        </p:txBody>
      </p:sp>
    </p:spTree>
    <p:extLst>
      <p:ext uri="{BB962C8B-B14F-4D97-AF65-F5344CB8AC3E}">
        <p14:creationId xmlns:p14="http://schemas.microsoft.com/office/powerpoint/2010/main" val="1475306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846B0EC2-E6D2-463C-A91B-B96B7C149EA4}" type="slidenum">
              <a:rPr lang="en-US" altLang="en-US">
                <a:latin typeface="Arial" panose="020B0604020202020204" pitchFamily="34" charset="0"/>
              </a:rPr>
              <a:pPr/>
              <a:t>6</a:t>
            </a:fld>
            <a:endParaRPr lang="en-US" altLang="en-US">
              <a:latin typeface="Arial" panose="020B0604020202020204" pitchFamily="34" charset="0"/>
            </a:endParaRPr>
          </a:p>
        </p:txBody>
      </p:sp>
      <p:sp>
        <p:nvSpPr>
          <p:cNvPr id="44037" name="Rectangle 2"/>
          <p:cNvSpPr>
            <a:spLocks noGrp="1" noChangeArrowheads="1"/>
          </p:cNvSpPr>
          <p:nvPr>
            <p:ph type="title"/>
          </p:nvPr>
        </p:nvSpPr>
        <p:spPr>
          <a:xfrm>
            <a:off x="1828800" y="228600"/>
            <a:ext cx="6934200" cy="890587"/>
          </a:xfrm>
        </p:spPr>
        <p:txBody>
          <a:bodyPr/>
          <a:lstStyle/>
          <a:p>
            <a:r>
              <a:rPr lang="en-US" dirty="0"/>
              <a:t>Introduction to R</a:t>
            </a:r>
            <a:endParaRPr lang="en-US" altLang="en-US" dirty="0" smtClean="0"/>
          </a:p>
        </p:txBody>
      </p:sp>
      <p:pic>
        <p:nvPicPr>
          <p:cNvPr id="4403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19"/>
          <a:stretch/>
        </p:blipFill>
        <p:spPr bwMode="auto">
          <a:xfrm>
            <a:off x="4800600" y="1371600"/>
            <a:ext cx="3484562" cy="471769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381000" y="1902767"/>
            <a:ext cx="4347087" cy="461665"/>
          </a:xfrm>
          <a:prstGeom prst="rect">
            <a:avLst/>
          </a:prstGeom>
          <a:noFill/>
        </p:spPr>
        <p:txBody>
          <a:bodyPr wrap="none" rtlCol="0">
            <a:spAutoFit/>
          </a:bodyPr>
          <a:lstStyle/>
          <a:p>
            <a:r>
              <a:rPr lang="en-US" altLang="en-US" sz="2400" dirty="0"/>
              <a:t>New York Times:  January 6, 2009</a:t>
            </a:r>
            <a:endParaRPr lang="en-US" sz="2400" dirty="0"/>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0911392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One way to look at the interaction</a:t>
            </a:r>
          </a:p>
        </p:txBody>
      </p:sp>
      <p:sp>
        <p:nvSpPr>
          <p:cNvPr id="7" name="Text Box 13"/>
          <p:cNvSpPr txBox="1">
            <a:spLocks noChangeArrowheads="1"/>
          </p:cNvSpPr>
          <p:nvPr/>
        </p:nvSpPr>
        <p:spPr bwMode="auto">
          <a:xfrm>
            <a:off x="457200" y="2263676"/>
            <a:ext cx="8382000" cy="329320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summary(lq2002$GLEAD)</a:t>
            </a:r>
          </a:p>
          <a:p>
            <a:pPr>
              <a:spcBef>
                <a:spcPct val="0"/>
              </a:spcBef>
              <a:buFontTx/>
              <a:buNone/>
            </a:pPr>
            <a:r>
              <a:rPr lang="en-US" altLang="en-US" sz="1600" dirty="0">
                <a:latin typeface="Courier New" panose="02070309020205020404" pitchFamily="49" charset="0"/>
              </a:rPr>
              <a:t>   Min. 1st Qu.  Median    Mean 3rd Qu.    Max. </a:t>
            </a:r>
          </a:p>
          <a:p>
            <a:pPr>
              <a:spcBef>
                <a:spcPct val="0"/>
              </a:spcBef>
              <a:buFontTx/>
              <a:buNone/>
            </a:pPr>
            <a:r>
              <a:rPr lang="en-US" altLang="en-US" sz="1600" dirty="0">
                <a:latin typeface="Courier New" panose="02070309020205020404" pitchFamily="49" charset="0"/>
              </a:rPr>
              <a:t>  2.379   2.811   2.984   3.001   3.176   3.739 </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xyplot</a:t>
            </a:r>
            <a:r>
              <a:rPr lang="en-US" altLang="en-US" sz="1600" dirty="0">
                <a:latin typeface="Courier New" panose="02070309020205020404" pitchFamily="49" charset="0"/>
              </a:rPr>
              <a:t>(</a:t>
            </a:r>
            <a:r>
              <a:rPr lang="en-US" altLang="en-US" sz="1600" dirty="0" err="1">
                <a:latin typeface="Courier New" panose="02070309020205020404" pitchFamily="49" charset="0"/>
              </a:rPr>
              <a:t>HOSTILE~TSIG|as.factor</a:t>
            </a:r>
            <a:r>
              <a:rPr lang="en-US" altLang="en-US" sz="1600" dirty="0">
                <a:latin typeface="Courier New" panose="02070309020205020404" pitchFamily="49" charset="0"/>
              </a:rPr>
              <a:t>(COMPID),</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data=lq2002[lq2002$</a:t>
            </a:r>
            <a:r>
              <a:rPr lang="en-US" altLang="en-US" sz="1600" b="1" dirty="0">
                <a:latin typeface="Courier New" panose="02070309020205020404" pitchFamily="49" charset="0"/>
              </a:rPr>
              <a:t>GLEAD&lt;3</a:t>
            </a:r>
            <a:r>
              <a:rPr lang="en-US" altLang="en-US" sz="1600" dirty="0">
                <a:latin typeface="Courier New" panose="02070309020205020404" pitchFamily="49" charset="0"/>
              </a:rPr>
              <a:t>,],</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type=c("</a:t>
            </a:r>
            <a:r>
              <a:rPr lang="en-US" altLang="en-US" sz="1600" dirty="0" err="1">
                <a:latin typeface="Courier New" panose="02070309020205020404" pitchFamily="49" charset="0"/>
              </a:rPr>
              <a:t>g","r","p</a:t>
            </a:r>
            <a:r>
              <a:rPr lang="en-US" altLang="en-US" sz="1600" dirty="0">
                <a:latin typeface="Courier New" panose="02070309020205020404" pitchFamily="49" charset="0"/>
              </a:rPr>
              <a:t>"),col="dark blue",</a:t>
            </a:r>
          </a:p>
          <a:p>
            <a:pPr>
              <a:spcBef>
                <a:spcPct val="0"/>
              </a:spcBef>
              <a:buFontTx/>
              <a:buNone/>
            </a:pPr>
            <a:r>
              <a:rPr lang="en-US" altLang="en-US" sz="1600" dirty="0" smtClean="0">
                <a:latin typeface="Courier New" panose="02070309020205020404" pitchFamily="49" charset="0"/>
              </a:rPr>
              <a:t>    </a:t>
            </a:r>
            <a:r>
              <a:rPr lang="en-US" altLang="en-US" sz="1600" dirty="0" err="1">
                <a:latin typeface="Courier New" panose="02070309020205020404" pitchFamily="49" charset="0"/>
              </a:rPr>
              <a:t>col.line</a:t>
            </a:r>
            <a:r>
              <a:rPr lang="en-US" altLang="en-US" sz="1600" dirty="0">
                <a:latin typeface="Courier New" panose="02070309020205020404" pitchFamily="49" charset="0"/>
              </a:rPr>
              <a:t>="red3")</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err="1">
                <a:latin typeface="Courier New" panose="02070309020205020404" pitchFamily="49" charset="0"/>
              </a:rPr>
              <a:t>xyplot</a:t>
            </a:r>
            <a:r>
              <a:rPr lang="en-US" altLang="en-US" sz="1600" dirty="0">
                <a:latin typeface="Courier New" panose="02070309020205020404" pitchFamily="49" charset="0"/>
              </a:rPr>
              <a:t>(</a:t>
            </a:r>
            <a:r>
              <a:rPr lang="en-US" altLang="en-US" sz="1600" dirty="0" err="1">
                <a:latin typeface="Courier New" panose="02070309020205020404" pitchFamily="49" charset="0"/>
              </a:rPr>
              <a:t>HOSTILE~TSIG|as.factor</a:t>
            </a:r>
            <a:r>
              <a:rPr lang="en-US" altLang="en-US" sz="1600" dirty="0">
                <a:latin typeface="Courier New" panose="02070309020205020404" pitchFamily="49" charset="0"/>
              </a:rPr>
              <a:t>(COMPID),</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data=lq2002[lq2002$</a:t>
            </a:r>
            <a:r>
              <a:rPr lang="en-US" altLang="en-US" sz="1600" b="1" dirty="0">
                <a:latin typeface="Courier New" panose="02070309020205020404" pitchFamily="49" charset="0"/>
              </a:rPr>
              <a:t>GLEAD&gt;3</a:t>
            </a:r>
            <a:r>
              <a:rPr lang="en-US" altLang="en-US" sz="1600" dirty="0">
                <a:latin typeface="Courier New" panose="02070309020205020404" pitchFamily="49" charset="0"/>
              </a:rPr>
              <a:t>,],</a:t>
            </a:r>
          </a:p>
          <a:p>
            <a:pPr>
              <a:spcBef>
                <a:spcPct val="0"/>
              </a:spcBef>
              <a:buFontTx/>
              <a:buNone/>
            </a:pPr>
            <a:r>
              <a:rPr lang="en-US" altLang="en-US" sz="1600" dirty="0" smtClean="0">
                <a:latin typeface="Courier New" panose="02070309020205020404" pitchFamily="49" charset="0"/>
              </a:rPr>
              <a:t>    </a:t>
            </a:r>
            <a:r>
              <a:rPr lang="en-US" altLang="en-US" sz="1600" dirty="0">
                <a:latin typeface="Courier New" panose="02070309020205020404" pitchFamily="49" charset="0"/>
              </a:rPr>
              <a:t>type=c("</a:t>
            </a:r>
            <a:r>
              <a:rPr lang="en-US" altLang="en-US" sz="1600" dirty="0" err="1">
                <a:latin typeface="Courier New" panose="02070309020205020404" pitchFamily="49" charset="0"/>
              </a:rPr>
              <a:t>g","r","p</a:t>
            </a:r>
            <a:r>
              <a:rPr lang="en-US" altLang="en-US" sz="1600" dirty="0">
                <a:latin typeface="Courier New" panose="02070309020205020404" pitchFamily="49" charset="0"/>
              </a:rPr>
              <a:t>"),col="dark blue",</a:t>
            </a:r>
          </a:p>
          <a:p>
            <a:pPr>
              <a:spcBef>
                <a:spcPct val="0"/>
              </a:spcBef>
              <a:buFontTx/>
              <a:buNone/>
            </a:pPr>
            <a:r>
              <a:rPr lang="en-US" altLang="en-US" sz="1600" dirty="0" smtClean="0">
                <a:latin typeface="Courier New" panose="02070309020205020404" pitchFamily="49" charset="0"/>
              </a:rPr>
              <a:t>    </a:t>
            </a:r>
            <a:r>
              <a:rPr lang="en-US" altLang="en-US" sz="1600" dirty="0" err="1">
                <a:latin typeface="Courier New" panose="02070309020205020404" pitchFamily="49" charset="0"/>
              </a:rPr>
              <a:t>col.line</a:t>
            </a:r>
            <a:r>
              <a:rPr lang="en-US" altLang="en-US" sz="1600" dirty="0">
                <a:latin typeface="Courier New" panose="02070309020205020404" pitchFamily="49" charset="0"/>
              </a:rPr>
              <a:t>="red3")</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60</a:t>
            </a:fld>
            <a:endParaRPr lang="en-US"/>
          </a:p>
        </p:txBody>
      </p:sp>
    </p:spTree>
    <p:extLst>
      <p:ext uri="{BB962C8B-B14F-4D97-AF65-F5344CB8AC3E}">
        <p14:creationId xmlns:p14="http://schemas.microsoft.com/office/powerpoint/2010/main" val="38057744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Low leadership ratings (left)        High leadership ratings (right)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286000"/>
            <a:ext cx="3887223" cy="388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177" y="2286000"/>
            <a:ext cx="3887223" cy="388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61</a:t>
            </a:fld>
            <a:endParaRPr lang="en-US"/>
          </a:p>
        </p:txBody>
      </p:sp>
    </p:spTree>
    <p:extLst>
      <p:ext uri="{BB962C8B-B14F-4D97-AF65-F5344CB8AC3E}">
        <p14:creationId xmlns:p14="http://schemas.microsoft.com/office/powerpoint/2010/main" val="26698027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Model the interaction with parameter estimates</a:t>
            </a:r>
          </a:p>
        </p:txBody>
      </p:sp>
      <p:sp>
        <p:nvSpPr>
          <p:cNvPr id="7" name="Text Box 13"/>
          <p:cNvSpPr txBox="1">
            <a:spLocks noChangeArrowheads="1"/>
          </p:cNvSpPr>
          <p:nvPr/>
        </p:nvSpPr>
        <p:spPr bwMode="auto">
          <a:xfrm>
            <a:off x="1066800" y="1905000"/>
            <a:ext cx="6629400" cy="403187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summary(lq2002$GLEAD[!duplicated(lq2002$COMPID)])</a:t>
            </a:r>
          </a:p>
          <a:p>
            <a:pPr>
              <a:spcBef>
                <a:spcPct val="0"/>
              </a:spcBef>
              <a:buFontTx/>
              <a:buNone/>
            </a:pPr>
            <a:r>
              <a:rPr lang="en-US" altLang="en-US" sz="1600" dirty="0">
                <a:latin typeface="Courier New" panose="02070309020205020404" pitchFamily="49" charset="0"/>
              </a:rPr>
              <a:t>   Min. 1st Qu.  Median    Mean 3rd Qu.    Max. </a:t>
            </a:r>
          </a:p>
          <a:p>
            <a:pPr>
              <a:spcBef>
                <a:spcPct val="0"/>
              </a:spcBef>
              <a:buFontTx/>
              <a:buNone/>
            </a:pPr>
            <a:r>
              <a:rPr lang="en-US" altLang="en-US" sz="1600" dirty="0">
                <a:latin typeface="Courier New" panose="02070309020205020404" pitchFamily="49" charset="0"/>
              </a:rPr>
              <a:t>  2.379   2.843   3.062   3.057   3.250   3.739 </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(lq2002$GLEAD[!duplicated(lq2002$COMPID)])</a:t>
            </a:r>
          </a:p>
          <a:p>
            <a:pPr>
              <a:spcBef>
                <a:spcPct val="0"/>
              </a:spcBef>
              <a:buFontTx/>
              <a:buNone/>
            </a:pPr>
            <a:r>
              <a:rPr lang="en-US" altLang="en-US" sz="1600" dirty="0">
                <a:latin typeface="Courier New" panose="02070309020205020404" pitchFamily="49" charset="0"/>
              </a:rPr>
              <a:t>[1] 0.3202388</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summary(lq2002$TSIG)</a:t>
            </a:r>
          </a:p>
          <a:p>
            <a:pPr>
              <a:spcBef>
                <a:spcPct val="0"/>
              </a:spcBef>
              <a:buFontTx/>
              <a:buNone/>
            </a:pPr>
            <a:r>
              <a:rPr lang="en-US" altLang="en-US" sz="1600" dirty="0">
                <a:latin typeface="Courier New" panose="02070309020205020404" pitchFamily="49" charset="0"/>
              </a:rPr>
              <a:t>   Min. 1st Qu.  Median    Mean 3rd Qu.    Max. </a:t>
            </a:r>
          </a:p>
          <a:p>
            <a:pPr>
              <a:spcBef>
                <a:spcPct val="0"/>
              </a:spcBef>
              <a:buFontTx/>
              <a:buNone/>
            </a:pPr>
            <a:r>
              <a:rPr lang="en-US" altLang="en-US" sz="1600" dirty="0">
                <a:latin typeface="Courier New" panose="02070309020205020404" pitchFamily="49" charset="0"/>
              </a:rPr>
              <a:t>  1.000   2.333   3.333   3.133   4.000   5.000 </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(lq2002$TSIG)</a:t>
            </a:r>
          </a:p>
          <a:p>
            <a:pPr>
              <a:spcBef>
                <a:spcPct val="0"/>
              </a:spcBef>
              <a:buFontTx/>
              <a:buNone/>
            </a:pPr>
            <a:r>
              <a:rPr lang="en-US" altLang="en-US" sz="1600" dirty="0">
                <a:latin typeface="Courier New" panose="02070309020205020404" pitchFamily="49" charset="0"/>
              </a:rPr>
              <a:t>[1] 1.02007</a:t>
            </a:r>
          </a:p>
          <a:p>
            <a:pPr>
              <a:spcBef>
                <a:spcPct val="0"/>
              </a:spcBef>
              <a:buFontTx/>
              <a:buNone/>
            </a:pPr>
            <a:endParaRPr lang="en-US" altLang="en-US" sz="1600" dirty="0" smtClean="0">
              <a:latin typeface="Courier New" panose="02070309020205020404" pitchFamily="49" charset="0"/>
            </a:endParaRPr>
          </a:p>
          <a:p>
            <a:pPr>
              <a:spcBef>
                <a:spcPct val="0"/>
              </a:spcBef>
              <a:buFontTx/>
              <a:buNone/>
            </a:pPr>
            <a:r>
              <a:rPr lang="en-US" altLang="en-US" sz="1600" dirty="0" smtClean="0">
                <a:latin typeface="Courier New" panose="02070309020205020404" pitchFamily="49" charset="0"/>
              </a:rPr>
              <a:t>&gt; </a:t>
            </a:r>
            <a:r>
              <a:rPr lang="en-US" altLang="en-US" sz="1600" dirty="0">
                <a:latin typeface="Courier New" panose="02070309020205020404" pitchFamily="49" charset="0"/>
              </a:rPr>
              <a:t>TDAT&lt;-</a:t>
            </a:r>
            <a:r>
              <a:rPr lang="en-US" altLang="en-US" sz="1600" dirty="0" err="1">
                <a:latin typeface="Courier New" panose="02070309020205020404" pitchFamily="49" charset="0"/>
              </a:rPr>
              <a:t>data.frame</a:t>
            </a:r>
            <a:r>
              <a:rPr lang="en-US" altLang="en-US" sz="1600" dirty="0">
                <a:latin typeface="Courier New" panose="02070309020205020404" pitchFamily="49" charset="0"/>
              </a:rPr>
              <a:t>(TSIG=c(2.11,2.11,4.15,4.15),</a:t>
            </a:r>
          </a:p>
          <a:p>
            <a:pPr>
              <a:spcBef>
                <a:spcPct val="0"/>
              </a:spcBef>
              <a:buFontTx/>
              <a:buNone/>
            </a:pPr>
            <a:r>
              <a:rPr lang="en-US" altLang="en-US" sz="1600" dirty="0">
                <a:latin typeface="Courier New" panose="02070309020205020404" pitchFamily="49" charset="0"/>
              </a:rPr>
              <a:t>+ GLEAD=c(2.74,3.38,2.74,3.38))</a:t>
            </a:r>
          </a:p>
          <a:p>
            <a:pPr>
              <a:spcBef>
                <a:spcPct val="0"/>
              </a:spcBef>
              <a:buFontTx/>
              <a:buNone/>
            </a:pPr>
            <a:r>
              <a:rPr lang="en-US" altLang="en-US" sz="1600" dirty="0">
                <a:latin typeface="Courier New" panose="02070309020205020404" pitchFamily="49" charset="0"/>
              </a:rPr>
              <a:t>&gt; TDAT$HOSTILE&lt;-</a:t>
            </a:r>
            <a:r>
              <a:rPr lang="en-US" altLang="en-US" sz="1600" b="1" dirty="0">
                <a:latin typeface="Courier New" panose="02070309020205020404" pitchFamily="49" charset="0"/>
              </a:rPr>
              <a:t>predict</a:t>
            </a:r>
            <a:r>
              <a:rPr lang="en-US" altLang="en-US" sz="1600" dirty="0">
                <a:latin typeface="Courier New" panose="02070309020205020404" pitchFamily="49" charset="0"/>
              </a:rPr>
              <a:t>(tmod3,TDAT,level=0)</a:t>
            </a:r>
          </a:p>
          <a:p>
            <a:pPr>
              <a:spcBef>
                <a:spcPct val="0"/>
              </a:spcBef>
              <a:buFontTx/>
              <a:buNone/>
            </a:pPr>
            <a:r>
              <a:rPr lang="en-US" altLang="en-US" sz="1600" dirty="0">
                <a:latin typeface="Courier New" panose="02070309020205020404" pitchFamily="49" charset="0"/>
              </a:rPr>
              <a:t>&gt; with(</a:t>
            </a:r>
            <a:r>
              <a:rPr lang="en-US" altLang="en-US" sz="1600" dirty="0" err="1">
                <a:latin typeface="Courier New" panose="02070309020205020404" pitchFamily="49" charset="0"/>
              </a:rPr>
              <a:t>TDAT,interaction.plot</a:t>
            </a:r>
            <a:r>
              <a:rPr lang="en-US" altLang="en-US" sz="1600" dirty="0">
                <a:latin typeface="Courier New" panose="02070309020205020404" pitchFamily="49" charset="0"/>
              </a:rPr>
              <a:t>(TSIG,GLEAD,HOSTILE))</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62</a:t>
            </a:fld>
            <a:endParaRPr lang="en-US"/>
          </a:p>
        </p:txBody>
      </p:sp>
    </p:spTree>
    <p:extLst>
      <p:ext uri="{BB962C8B-B14F-4D97-AF65-F5344CB8AC3E}">
        <p14:creationId xmlns:p14="http://schemas.microsoft.com/office/powerpoint/2010/main" val="17402410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51205" name="Rectangle 2"/>
          <p:cNvSpPr>
            <a:spLocks noGrp="1" noChangeArrowheads="1"/>
          </p:cNvSpPr>
          <p:nvPr>
            <p:ph type="title"/>
          </p:nvPr>
        </p:nvSpPr>
        <p:spPr/>
        <p:txBody>
          <a:bodyPr/>
          <a:lstStyle/>
          <a:p>
            <a:r>
              <a:rPr lang="en-US" dirty="0" smtClean="0"/>
              <a:t>Random Slope</a:t>
            </a:r>
            <a:endParaRPr lang="en-US" altLang="en-US" dirty="0" smtClean="0"/>
          </a:p>
        </p:txBody>
      </p:sp>
      <p:sp>
        <p:nvSpPr>
          <p:cNvPr id="51206" name="Rectangle 3"/>
          <p:cNvSpPr>
            <a:spLocks noGrp="1" noChangeArrowheads="1"/>
          </p:cNvSpPr>
          <p:nvPr>
            <p:ph type="body" idx="1"/>
          </p:nvPr>
        </p:nvSpPr>
        <p:spPr>
          <a:xfrm>
            <a:off x="443845" y="1295400"/>
            <a:ext cx="8229600" cy="4830764"/>
          </a:xfrm>
        </p:spPr>
        <p:txBody>
          <a:bodyPr/>
          <a:lstStyle/>
          <a:p>
            <a:r>
              <a:rPr lang="en-US" altLang="en-US" dirty="0" smtClean="0"/>
              <a:t>A way to model the interaction</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49160"/>
            <a:ext cx="4724400" cy="471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63</a:t>
            </a:fld>
            <a:endParaRPr lang="en-US"/>
          </a:p>
        </p:txBody>
      </p:sp>
    </p:spTree>
    <p:extLst>
      <p:ext uri="{BB962C8B-B14F-4D97-AF65-F5344CB8AC3E}">
        <p14:creationId xmlns:p14="http://schemas.microsoft.com/office/powerpoint/2010/main" val="29459784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Longitudinal (Panel) Data</a:t>
            </a:r>
            <a:endParaRPr lang="en-US" dirty="0"/>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Copyright Paul D. 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64</a:t>
            </a:fld>
            <a:endParaRPr lang="en-US"/>
          </a:p>
        </p:txBody>
      </p:sp>
      <p:sp>
        <p:nvSpPr>
          <p:cNvPr id="6" name="Date Placeholder 5"/>
          <p:cNvSpPr>
            <a:spLocks noGrp="1"/>
          </p:cNvSpPr>
          <p:nvPr>
            <p:ph type="dt" sz="half" idx="10"/>
          </p:nvPr>
        </p:nvSpPr>
        <p:spPr/>
        <p:txBody>
          <a:bodyPr/>
          <a:lstStyle/>
          <a:p>
            <a:r>
              <a:rPr lang="en-US" smtClean="0"/>
              <a:t>1/29/2017</a:t>
            </a:r>
            <a:endParaRPr lang="en-US" dirty="0"/>
          </a:p>
        </p:txBody>
      </p:sp>
    </p:spTree>
    <p:extLst>
      <p:ext uri="{BB962C8B-B14F-4D97-AF65-F5344CB8AC3E}">
        <p14:creationId xmlns:p14="http://schemas.microsoft.com/office/powerpoint/2010/main" val="2467098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Longitudinal Data</a:t>
            </a:r>
            <a:endParaRPr lang="en-US" dirty="0"/>
          </a:p>
        </p:txBody>
      </p:sp>
      <p:sp>
        <p:nvSpPr>
          <p:cNvPr id="6" name="Content Placeholder 5"/>
          <p:cNvSpPr>
            <a:spLocks noGrp="1"/>
          </p:cNvSpPr>
          <p:nvPr>
            <p:ph idx="1"/>
          </p:nvPr>
        </p:nvSpPr>
        <p:spPr/>
        <p:txBody>
          <a:bodyPr>
            <a:normAutofit/>
          </a:bodyPr>
          <a:lstStyle/>
          <a:p>
            <a:r>
              <a:rPr lang="en-US" dirty="0" smtClean="0"/>
              <a:t>The issues about non-independence raised about nested data are also present in longitudinal data</a:t>
            </a:r>
          </a:p>
          <a:p>
            <a:pPr lvl="1"/>
            <a:r>
              <a:rPr lang="en-US" sz="2000" dirty="0" smtClean="0"/>
              <a:t>Longitudinal data (or panel data) tends to be more extreme with respect to non-independence</a:t>
            </a:r>
          </a:p>
          <a:p>
            <a:pPr lvl="1"/>
            <a:endParaRPr lang="en-US" sz="2000" dirty="0"/>
          </a:p>
          <a:p>
            <a:r>
              <a:rPr lang="en-US" dirty="0" smtClean="0"/>
              <a:t>Data Structure and Examples (to follow examples)</a:t>
            </a:r>
            <a:endParaRPr lang="en-US" sz="2400" dirty="0" smtClean="0"/>
          </a:p>
        </p:txBody>
      </p:sp>
      <p:sp>
        <p:nvSpPr>
          <p:cNvPr id="4" name="Footer Placeholder 3"/>
          <p:cNvSpPr>
            <a:spLocks noGrp="1"/>
          </p:cNvSpPr>
          <p:nvPr>
            <p:ph type="ftr" sz="quarter" idx="11"/>
          </p:nvPr>
        </p:nvSpPr>
        <p:spPr/>
        <p:txBody>
          <a:bodyPr/>
          <a:lstStyle/>
          <a:p>
            <a:r>
              <a:rPr lang="en-US" dirty="0" smtClean="0"/>
              <a:t>Copyright Paul D. </a:t>
            </a:r>
            <a:r>
              <a:rPr lang="en-US" dirty="0" err="1" smtClean="0"/>
              <a:t>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65</a:t>
            </a:fld>
            <a:endParaRPr lang="en-US" dirty="0"/>
          </a:p>
        </p:txBody>
      </p:sp>
      <p:sp>
        <p:nvSpPr>
          <p:cNvPr id="7" name="Text Box 4"/>
          <p:cNvSpPr txBox="1">
            <a:spLocks noChangeArrowheads="1"/>
          </p:cNvSpPr>
          <p:nvPr/>
        </p:nvSpPr>
        <p:spPr bwMode="auto">
          <a:xfrm>
            <a:off x="838200" y="3657600"/>
            <a:ext cx="7491153" cy="646331"/>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smtClean="0">
                <a:latin typeface="Courier New" panose="02070309020205020404" pitchFamily="49" charset="0"/>
              </a:rPr>
              <a:t>&gt; library(multilevel)</a:t>
            </a:r>
          </a:p>
          <a:p>
            <a:pPr>
              <a:spcBef>
                <a:spcPct val="0"/>
              </a:spcBef>
              <a:buFontTx/>
              <a:buNone/>
            </a:pPr>
            <a:r>
              <a:rPr lang="en-US" altLang="en-US" sz="1800" dirty="0" smtClean="0">
                <a:latin typeface="Courier New" panose="02070309020205020404" pitchFamily="49" charset="0"/>
              </a:rPr>
              <a:t>&gt; data(</a:t>
            </a:r>
            <a:r>
              <a:rPr lang="en-US" altLang="en-US" sz="1800" dirty="0" err="1" smtClean="0">
                <a:latin typeface="Courier New" panose="02070309020205020404" pitchFamily="49" charset="0"/>
              </a:rPr>
              <a:t>univbct</a:t>
            </a:r>
            <a:r>
              <a:rPr lang="en-US" altLang="en-US" sz="1800" dirty="0" smtClean="0">
                <a:latin typeface="Courier New" panose="02070309020205020404" pitchFamily="49" charset="0"/>
              </a:rPr>
              <a:t>)  #move data from library to workspace</a:t>
            </a:r>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621474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9877" name="Rectangle 2"/>
          <p:cNvSpPr>
            <a:spLocks noGrp="1" noChangeArrowheads="1"/>
          </p:cNvSpPr>
          <p:nvPr>
            <p:ph type="title"/>
          </p:nvPr>
        </p:nvSpPr>
        <p:spPr/>
        <p:txBody>
          <a:bodyPr/>
          <a:lstStyle/>
          <a:p>
            <a:r>
              <a:rPr lang="en-US" dirty="0"/>
              <a:t>Background on </a:t>
            </a:r>
            <a:r>
              <a:rPr lang="en-US" dirty="0" smtClean="0"/>
              <a:t>Longitudinal </a:t>
            </a:r>
            <a:r>
              <a:rPr lang="en-US" dirty="0"/>
              <a:t>Data</a:t>
            </a:r>
            <a:endParaRPr lang="en-US" altLang="en-US" dirty="0" smtClean="0"/>
          </a:p>
        </p:txBody>
      </p:sp>
      <p:sp>
        <p:nvSpPr>
          <p:cNvPr id="79878" name="Text Box 4"/>
          <p:cNvSpPr txBox="1">
            <a:spLocks noChangeArrowheads="1"/>
          </p:cNvSpPr>
          <p:nvPr/>
        </p:nvSpPr>
        <p:spPr bwMode="auto">
          <a:xfrm>
            <a:off x="1905000" y="1828800"/>
            <a:ext cx="6019800" cy="397031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univbct</a:t>
            </a:r>
            <a:r>
              <a:rPr lang="en-US" altLang="en-US" sz="1800" dirty="0">
                <a:latin typeface="Courier New" panose="02070309020205020404" pitchFamily="49" charset="0"/>
              </a:rPr>
              <a:t>[1:12,c("SUBNUM","TIME","JSAT")]</a:t>
            </a:r>
          </a:p>
          <a:p>
            <a:pPr>
              <a:spcBef>
                <a:spcPct val="0"/>
              </a:spcBef>
              <a:buFontTx/>
              <a:buNone/>
            </a:pPr>
            <a:r>
              <a:rPr lang="en-US" altLang="en-US" sz="1800" dirty="0">
                <a:latin typeface="Courier New" panose="02070309020205020404" pitchFamily="49" charset="0"/>
              </a:rPr>
              <a:t>   </a:t>
            </a:r>
            <a:r>
              <a:rPr lang="en-US" altLang="en-US" sz="1800" b="1" dirty="0">
                <a:solidFill>
                  <a:srgbClr val="FF0000"/>
                </a:solidFill>
                <a:latin typeface="Courier New" panose="02070309020205020404" pitchFamily="49" charset="0"/>
              </a:rPr>
              <a:t>SUBNUM</a:t>
            </a:r>
            <a:r>
              <a:rPr lang="en-US" altLang="en-US" sz="1800" dirty="0">
                <a:latin typeface="Courier New" panose="02070309020205020404" pitchFamily="49" charset="0"/>
              </a:rPr>
              <a:t> TIME     JSAT</a:t>
            </a:r>
          </a:p>
          <a:p>
            <a:pPr>
              <a:spcBef>
                <a:spcPct val="0"/>
              </a:spcBef>
              <a:buFontTx/>
              <a:buNone/>
            </a:pPr>
            <a:r>
              <a:rPr lang="en-US" altLang="en-US" sz="1800" dirty="0">
                <a:latin typeface="Courier New" panose="02070309020205020404" pitchFamily="49" charset="0"/>
              </a:rPr>
              <a:t>1       1    0 1.666667</a:t>
            </a:r>
          </a:p>
          <a:p>
            <a:pPr>
              <a:spcBef>
                <a:spcPct val="0"/>
              </a:spcBef>
              <a:buFontTx/>
              <a:buNone/>
            </a:pPr>
            <a:r>
              <a:rPr lang="en-US" altLang="en-US" sz="1800" dirty="0">
                <a:latin typeface="Courier New" panose="02070309020205020404" pitchFamily="49" charset="0"/>
              </a:rPr>
              <a:t>2       1    1 1.000000</a:t>
            </a:r>
          </a:p>
          <a:p>
            <a:pPr>
              <a:spcBef>
                <a:spcPct val="0"/>
              </a:spcBef>
              <a:buFontTx/>
              <a:buNone/>
            </a:pPr>
            <a:r>
              <a:rPr lang="en-US" altLang="en-US" sz="1800" dirty="0">
                <a:latin typeface="Courier New" panose="02070309020205020404" pitchFamily="49" charset="0"/>
              </a:rPr>
              <a:t>3       1    2 3.000000</a:t>
            </a:r>
          </a:p>
          <a:p>
            <a:pPr>
              <a:spcBef>
                <a:spcPct val="0"/>
              </a:spcBef>
              <a:buFontTx/>
              <a:buNone/>
            </a:pPr>
            <a:r>
              <a:rPr lang="en-US" altLang="en-US" sz="1800" dirty="0">
                <a:latin typeface="Courier New" panose="02070309020205020404" pitchFamily="49" charset="0"/>
              </a:rPr>
              <a:t>4       2    0 3.666667</a:t>
            </a:r>
          </a:p>
          <a:p>
            <a:pPr>
              <a:spcBef>
                <a:spcPct val="0"/>
              </a:spcBef>
              <a:buFontTx/>
              <a:buNone/>
            </a:pPr>
            <a:r>
              <a:rPr lang="en-US" altLang="en-US" sz="1800" dirty="0">
                <a:latin typeface="Courier New" panose="02070309020205020404" pitchFamily="49" charset="0"/>
              </a:rPr>
              <a:t>5       2    1 4.000000</a:t>
            </a:r>
          </a:p>
          <a:p>
            <a:pPr>
              <a:spcBef>
                <a:spcPct val="0"/>
              </a:spcBef>
              <a:buFontTx/>
              <a:buNone/>
            </a:pPr>
            <a:r>
              <a:rPr lang="en-US" altLang="en-US" sz="1800" dirty="0">
                <a:latin typeface="Courier New" panose="02070309020205020404" pitchFamily="49" charset="0"/>
              </a:rPr>
              <a:t>6       2    2 4.000000</a:t>
            </a:r>
          </a:p>
          <a:p>
            <a:pPr>
              <a:spcBef>
                <a:spcPct val="0"/>
              </a:spcBef>
              <a:buFontTx/>
              <a:buNone/>
            </a:pPr>
            <a:r>
              <a:rPr lang="en-US" altLang="en-US" sz="1800" dirty="0">
                <a:latin typeface="Courier New" panose="02070309020205020404" pitchFamily="49" charset="0"/>
              </a:rPr>
              <a:t>7       3    0 4.000000</a:t>
            </a:r>
          </a:p>
          <a:p>
            <a:pPr>
              <a:spcBef>
                <a:spcPct val="0"/>
              </a:spcBef>
              <a:buFontTx/>
              <a:buNone/>
            </a:pPr>
            <a:r>
              <a:rPr lang="en-US" altLang="en-US" sz="1800" dirty="0">
                <a:latin typeface="Courier New" panose="02070309020205020404" pitchFamily="49" charset="0"/>
              </a:rPr>
              <a:t>8       3    1 4.000000</a:t>
            </a:r>
          </a:p>
          <a:p>
            <a:pPr>
              <a:spcBef>
                <a:spcPct val="0"/>
              </a:spcBef>
              <a:buFontTx/>
              <a:buNone/>
            </a:pPr>
            <a:r>
              <a:rPr lang="en-US" altLang="en-US" sz="1800" dirty="0">
                <a:latin typeface="Courier New" panose="02070309020205020404" pitchFamily="49" charset="0"/>
              </a:rPr>
              <a:t>9       3    2 4.000000</a:t>
            </a:r>
          </a:p>
          <a:p>
            <a:pPr>
              <a:spcBef>
                <a:spcPct val="0"/>
              </a:spcBef>
              <a:buFontTx/>
              <a:buNone/>
            </a:pPr>
            <a:r>
              <a:rPr lang="en-US" altLang="en-US" sz="1800" dirty="0">
                <a:latin typeface="Courier New" panose="02070309020205020404" pitchFamily="49" charset="0"/>
              </a:rPr>
              <a:t>10      4    0 3.333333</a:t>
            </a:r>
          </a:p>
          <a:p>
            <a:pPr>
              <a:spcBef>
                <a:spcPct val="0"/>
              </a:spcBef>
              <a:buFontTx/>
              <a:buNone/>
            </a:pPr>
            <a:r>
              <a:rPr lang="en-US" altLang="en-US" sz="1800" dirty="0">
                <a:latin typeface="Courier New" panose="02070309020205020404" pitchFamily="49" charset="0"/>
              </a:rPr>
              <a:t>11      4    1 3.666667</a:t>
            </a:r>
          </a:p>
          <a:p>
            <a:pPr>
              <a:spcBef>
                <a:spcPct val="0"/>
              </a:spcBef>
              <a:buFontTx/>
              <a:buNone/>
            </a:pPr>
            <a:r>
              <a:rPr lang="en-US" altLang="en-US" sz="1800" dirty="0">
                <a:latin typeface="Courier New" panose="02070309020205020404" pitchFamily="49" charset="0"/>
              </a:rPr>
              <a:t>12      4    2 3.000000</a:t>
            </a:r>
            <a:endParaRPr lang="en-US" altLang="en-US" dirty="0">
              <a:latin typeface="Courier New" panose="02070309020205020404" pitchFamily="49" charset="0"/>
            </a:endParaRPr>
          </a:p>
        </p:txBody>
      </p:sp>
      <p:sp>
        <p:nvSpPr>
          <p:cNvPr id="79879" name="Rectangle 5"/>
          <p:cNvSpPr>
            <a:spLocks noGrp="1" noChangeArrowheads="1"/>
          </p:cNvSpPr>
          <p:nvPr>
            <p:ph type="body" idx="1"/>
          </p:nvPr>
        </p:nvSpPr>
        <p:spPr>
          <a:xfrm>
            <a:off x="457200" y="1295400"/>
            <a:ext cx="8229600" cy="609600"/>
          </a:xfrm>
        </p:spPr>
        <p:txBody>
          <a:bodyPr/>
          <a:lstStyle/>
          <a:p>
            <a:r>
              <a:rPr lang="en-US" altLang="en-US" dirty="0" smtClean="0"/>
              <a:t>Data Structure</a:t>
            </a: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66</a:t>
            </a:fld>
            <a:endParaRPr lang="en-US"/>
          </a:p>
        </p:txBody>
      </p:sp>
    </p:spTree>
    <p:extLst>
      <p:ext uri="{BB962C8B-B14F-4D97-AF65-F5344CB8AC3E}">
        <p14:creationId xmlns:p14="http://schemas.microsoft.com/office/powerpoint/2010/main" val="2035073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Rectangle 5"/>
          <p:cNvSpPr>
            <a:spLocks noGrp="1" noChangeArrowheads="1"/>
          </p:cNvSpPr>
          <p:nvPr>
            <p:ph type="body" idx="1"/>
          </p:nvPr>
        </p:nvSpPr>
        <p:spPr/>
        <p:txBody>
          <a:bodyPr/>
          <a:lstStyle/>
          <a:p>
            <a:r>
              <a:rPr lang="en-US" altLang="en-US" dirty="0" smtClean="0"/>
              <a:t>ICC(1) value (non-independence – also just referred to as ICC)</a:t>
            </a:r>
          </a:p>
          <a:p>
            <a:endParaRPr lang="en-US" altLang="en-US" dirty="0"/>
          </a:p>
          <a:p>
            <a:endParaRPr lang="en-US" altLang="en-US" dirty="0" smtClean="0"/>
          </a:p>
          <a:p>
            <a:endParaRPr lang="en-US" altLang="en-US" dirty="0"/>
          </a:p>
          <a:p>
            <a:endParaRPr lang="en-US" altLang="en-US" dirty="0" smtClean="0"/>
          </a:p>
          <a:p>
            <a:endParaRPr lang="en-US" altLang="en-US" dirty="0"/>
          </a:p>
          <a:p>
            <a:r>
              <a:rPr lang="en-US" altLang="en-US" dirty="0" smtClean="0"/>
              <a:t>A single vector or multiple vectors representing TIME is also common</a:t>
            </a:r>
          </a:p>
        </p:txBody>
      </p:sp>
      <p:sp>
        <p:nvSpPr>
          <p:cNvPr id="6" name="Footer Placeholder 4"/>
          <p:cNvSpPr>
            <a:spLocks noGrp="1"/>
          </p:cNvSpPr>
          <p:nvPr>
            <p:ph type="ftr" sz="quarter" idx="11"/>
          </p:nvPr>
        </p:nvSpPr>
        <p:spPr/>
        <p:txBody>
          <a:bodyPr/>
          <a:lstStyle/>
          <a:p>
            <a:pPr>
              <a:defRPr/>
            </a:pPr>
            <a:r>
              <a:rPr lang="en-US" smtClean="0"/>
              <a:t>Copyright Paul D. Bliese</a:t>
            </a:r>
            <a:endParaRPr lang="en-US"/>
          </a:p>
        </p:txBody>
      </p:sp>
      <p:sp>
        <p:nvSpPr>
          <p:cNvPr id="79877" name="Rectangle 2"/>
          <p:cNvSpPr>
            <a:spLocks noGrp="1" noChangeArrowheads="1"/>
          </p:cNvSpPr>
          <p:nvPr>
            <p:ph type="title"/>
          </p:nvPr>
        </p:nvSpPr>
        <p:spPr/>
        <p:txBody>
          <a:bodyPr/>
          <a:lstStyle/>
          <a:p>
            <a:r>
              <a:rPr lang="en-US" dirty="0"/>
              <a:t>Background on </a:t>
            </a:r>
            <a:r>
              <a:rPr lang="en-US" dirty="0" smtClean="0"/>
              <a:t>Longitudinal </a:t>
            </a:r>
            <a:r>
              <a:rPr lang="en-US" dirty="0"/>
              <a:t>Data</a:t>
            </a:r>
            <a:endParaRPr lang="en-US" altLang="en-US" dirty="0" smtClean="0"/>
          </a:p>
        </p:txBody>
      </p:sp>
      <p:sp>
        <p:nvSpPr>
          <p:cNvPr id="79878" name="Text Box 4"/>
          <p:cNvSpPr txBox="1">
            <a:spLocks noChangeArrowheads="1"/>
          </p:cNvSpPr>
          <p:nvPr/>
        </p:nvSpPr>
        <p:spPr bwMode="auto">
          <a:xfrm>
            <a:off x="1066800" y="1905000"/>
            <a:ext cx="6801862" cy="1477328"/>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smtClean="0">
                <a:latin typeface="Courier New" panose="02070309020205020404" pitchFamily="49" charset="0"/>
              </a:rPr>
              <a:t>&gt; </a:t>
            </a:r>
            <a:r>
              <a:rPr lang="en-US" altLang="en-US" sz="1800" dirty="0" err="1" smtClean="0">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JSAT~as.factor</a:t>
            </a:r>
            <a:r>
              <a:rPr lang="en-US" altLang="en-US" sz="1800" dirty="0">
                <a:latin typeface="Courier New" panose="02070309020205020404" pitchFamily="49" charset="0"/>
              </a:rPr>
              <a:t>(SUBNUM),data=</a:t>
            </a:r>
            <a:r>
              <a:rPr lang="en-US" altLang="en-US" sz="1800" dirty="0" err="1">
                <a:latin typeface="Courier New" panose="02070309020205020404" pitchFamily="49" charset="0"/>
              </a:rPr>
              <a:t>univbct</a:t>
            </a:r>
            <a:r>
              <a:rPr lang="en-US" altLang="en-US" sz="1800" dirty="0" smtClean="0">
                <a:latin typeface="Courier New" panose="02070309020205020404" pitchFamily="49" charset="0"/>
              </a:rPr>
              <a:t>,</a:t>
            </a:r>
          </a:p>
          <a:p>
            <a:pPr>
              <a:spcBef>
                <a:spcPct val="0"/>
              </a:spcBef>
              <a:buFontTx/>
              <a:buNone/>
            </a:pPr>
            <a:r>
              <a:rPr lang="en-US" altLang="en-US" sz="1800" dirty="0" smtClean="0">
                <a:latin typeface="Courier New" panose="02070309020205020404" pitchFamily="49" charset="0"/>
              </a:rPr>
              <a:t>        </a:t>
            </a:r>
            <a:r>
              <a:rPr lang="en-US" altLang="en-US" sz="1800" dirty="0" err="1" smtClean="0">
                <a:latin typeface="Courier New" panose="02070309020205020404" pitchFamily="49" charset="0"/>
              </a:rPr>
              <a:t>na.action</a:t>
            </a:r>
            <a:r>
              <a:rPr lang="en-US" altLang="en-US" sz="1800" dirty="0" smtClean="0">
                <a:latin typeface="Courier New" panose="02070309020205020404" pitchFamily="49" charset="0"/>
              </a:rPr>
              <a:t>=</a:t>
            </a:r>
            <a:r>
              <a:rPr lang="en-US" altLang="en-US" sz="1800" dirty="0" err="1" smtClean="0">
                <a:latin typeface="Courier New" panose="02070309020205020404" pitchFamily="49" charset="0"/>
              </a:rPr>
              <a:t>na.omit</a:t>
            </a:r>
            <a:r>
              <a:rPr lang="en-US" altLang="en-US" sz="1800" dirty="0">
                <a:latin typeface="Courier New" panose="02070309020205020404" pitchFamily="49" charset="0"/>
              </a:rPr>
              <a:t>)</a:t>
            </a:r>
          </a:p>
          <a:p>
            <a:pPr>
              <a:spcBef>
                <a:spcPct val="0"/>
              </a:spcBef>
              <a:buFontTx/>
              <a:buNone/>
            </a:pPr>
            <a:endParaRPr lang="en-US" altLang="en-US" sz="1800" dirty="0" smtClean="0">
              <a:latin typeface="Courier New" panose="02070309020205020404" pitchFamily="49" charset="0"/>
            </a:endParaRPr>
          </a:p>
          <a:p>
            <a:pPr>
              <a:spcBef>
                <a:spcPct val="0"/>
              </a:spcBef>
              <a:buFontTx/>
              <a:buNone/>
            </a:pPr>
            <a:r>
              <a:rPr lang="en-US" altLang="en-US" sz="1800" dirty="0" smtClean="0">
                <a:latin typeface="Courier New" panose="02070309020205020404" pitchFamily="49" charset="0"/>
              </a:rPr>
              <a:t>&gt; </a:t>
            </a:r>
            <a:r>
              <a:rPr lang="en-US" altLang="en-US" sz="1800" dirty="0">
                <a:latin typeface="Courier New" panose="02070309020205020404" pitchFamily="49" charset="0"/>
              </a:rPr>
              <a:t>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a:t>
            </a:r>
            <a:r>
              <a:rPr lang="en-US" altLang="en-US" sz="1800" b="1" dirty="0" smtClean="0">
                <a:latin typeface="Courier New" panose="02070309020205020404" pitchFamily="49" charset="0"/>
              </a:rPr>
              <a:t>0.500425</a:t>
            </a:r>
            <a:endParaRPr lang="en-US" altLang="en-US" sz="1800" dirty="0" smtClean="0">
              <a:latin typeface="Courier New" panose="02070309020205020404" pitchFamily="49" charset="0"/>
            </a:endParaRPr>
          </a:p>
        </p:txBody>
      </p:sp>
      <p:sp>
        <p:nvSpPr>
          <p:cNvPr id="2" name="Date Placeholder 1"/>
          <p:cNvSpPr>
            <a:spLocks noGrp="1"/>
          </p:cNvSpPr>
          <p:nvPr>
            <p:ph type="dt" sz="half" idx="10"/>
          </p:nvPr>
        </p:nvSpPr>
        <p:spPr/>
        <p:txBody>
          <a:bodyPr/>
          <a:lstStyle/>
          <a:p>
            <a:r>
              <a:rPr lang="en-US" smtClean="0"/>
              <a:t>1/29/2017</a:t>
            </a:r>
            <a:endParaRPr lang="en-US"/>
          </a:p>
        </p:txBody>
      </p:sp>
      <p:sp>
        <p:nvSpPr>
          <p:cNvPr id="3" name="Slide Number Placeholder 2"/>
          <p:cNvSpPr>
            <a:spLocks noGrp="1"/>
          </p:cNvSpPr>
          <p:nvPr>
            <p:ph type="sldNum" sz="quarter" idx="12"/>
          </p:nvPr>
        </p:nvSpPr>
        <p:spPr/>
        <p:txBody>
          <a:bodyPr/>
          <a:lstStyle/>
          <a:p>
            <a:fld id="{EF9ED809-4000-446B-AD20-C2D926150CDC}" type="slidenum">
              <a:rPr lang="en-US" smtClean="0"/>
              <a:t>67</a:t>
            </a:fld>
            <a:endParaRPr lang="en-US"/>
          </a:p>
        </p:txBody>
      </p:sp>
    </p:spTree>
    <p:extLst>
      <p:ext uri="{BB962C8B-B14F-4D97-AF65-F5344CB8AC3E}">
        <p14:creationId xmlns:p14="http://schemas.microsoft.com/office/powerpoint/2010/main" val="31637643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 on Longitudinal Data</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68</a:t>
            </a:fld>
            <a:endParaRPr lang="en-US"/>
          </a:p>
        </p:txBody>
      </p:sp>
      <p:pic>
        <p:nvPicPr>
          <p:cNvPr id="8" name="Picture 7"/>
          <p:cNvPicPr>
            <a:picLocks noChangeAspect="1"/>
          </p:cNvPicPr>
          <p:nvPr/>
        </p:nvPicPr>
        <p:blipFill rotWithShape="1">
          <a:blip r:embed="rId2"/>
          <a:srcRect l="21369" t="9542" r="40042" b="48633"/>
          <a:stretch/>
        </p:blipFill>
        <p:spPr>
          <a:xfrm>
            <a:off x="640688" y="1295400"/>
            <a:ext cx="7862623" cy="4632325"/>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160606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 on Longitudinal Data</a:t>
            </a:r>
          </a:p>
        </p:txBody>
      </p:sp>
      <p:sp>
        <p:nvSpPr>
          <p:cNvPr id="5" name="Footer Placeholder 4"/>
          <p:cNvSpPr>
            <a:spLocks noGrp="1"/>
          </p:cNvSpPr>
          <p:nvPr>
            <p:ph type="ftr" sz="quarter" idx="11"/>
          </p:nvPr>
        </p:nvSpPr>
        <p:spPr/>
        <p:txBody>
          <a:bodyPr/>
          <a:lstStyle/>
          <a:p>
            <a:r>
              <a:rPr lang="en-US" smtClean="0"/>
              <a:t>Copyright Paul D. Bliese</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69</a:t>
            </a:fld>
            <a:endParaRPr lang="en-US"/>
          </a:p>
        </p:txBody>
      </p:sp>
      <p:pic>
        <p:nvPicPr>
          <p:cNvPr id="8" name="Picture 7"/>
          <p:cNvPicPr>
            <a:picLocks noChangeAspect="1"/>
          </p:cNvPicPr>
          <p:nvPr/>
        </p:nvPicPr>
        <p:blipFill rotWithShape="1">
          <a:blip r:embed="rId2"/>
          <a:srcRect l="25518" t="72741" r="49585" b="23442"/>
          <a:stretch/>
        </p:blipFill>
        <p:spPr>
          <a:xfrm>
            <a:off x="489284" y="1447800"/>
            <a:ext cx="8229600" cy="685800"/>
          </a:xfrm>
          <a:prstGeom prst="rect">
            <a:avLst/>
          </a:prstGeom>
        </p:spPr>
      </p:pic>
      <p:sp>
        <p:nvSpPr>
          <p:cNvPr id="2" name="Date Placeholder 1"/>
          <p:cNvSpPr>
            <a:spLocks noGrp="1"/>
          </p:cNvSpPr>
          <p:nvPr>
            <p:ph type="dt" sz="half" idx="10"/>
          </p:nvPr>
        </p:nvSpPr>
        <p:spPr/>
        <p:txBody>
          <a:bodyPr/>
          <a:lstStyle/>
          <a:p>
            <a:r>
              <a:rPr lang="en-US" smtClean="0"/>
              <a:t>1/29/2017</a:t>
            </a:r>
            <a:endParaRPr lang="en-US"/>
          </a:p>
        </p:txBody>
      </p:sp>
      <p:sp>
        <p:nvSpPr>
          <p:cNvPr id="9" name="Rectangle 3"/>
          <p:cNvSpPr txBox="1">
            <a:spLocks noChangeArrowheads="1"/>
          </p:cNvSpPr>
          <p:nvPr/>
        </p:nvSpPr>
        <p:spPr>
          <a:xfrm>
            <a:off x="457200" y="1295400"/>
            <a:ext cx="8229600" cy="483076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en-US" dirty="0"/>
          </a:p>
          <a:p>
            <a:endParaRPr lang="en-US" altLang="en-US" dirty="0" smtClean="0"/>
          </a:p>
          <a:p>
            <a:r>
              <a:rPr lang="en-US" altLang="en-US" dirty="0" smtClean="0"/>
              <a:t>Point being that analysts may want to become familiar with approaches that can be applied to longitudinal data</a:t>
            </a:r>
          </a:p>
        </p:txBody>
      </p:sp>
    </p:spTree>
    <p:extLst>
      <p:ext uri="{BB962C8B-B14F-4D97-AF65-F5344CB8AC3E}">
        <p14:creationId xmlns:p14="http://schemas.microsoft.com/office/powerpoint/2010/main" val="331605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1"/>
          </p:nvPr>
        </p:nvSpPr>
        <p:spPr/>
        <p:txBody>
          <a:bodyPr/>
          <a:lstStyle/>
          <a:p>
            <a:pPr>
              <a:defRPr/>
            </a:pPr>
            <a:r>
              <a:rPr lang="en-US" smtClean="0"/>
              <a:t>Copyright Paul D. Bliese</a:t>
            </a:r>
            <a:endParaRPr lang="en-US"/>
          </a:p>
        </p:txBody>
      </p:sp>
      <p:sp>
        <p:nvSpPr>
          <p:cNvPr id="18"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02EFC2B-4544-4849-AA35-76FC4C20E38E}"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48133" name="Rectangle 2"/>
          <p:cNvSpPr>
            <a:spLocks noGrp="1" noChangeArrowheads="1"/>
          </p:cNvSpPr>
          <p:nvPr>
            <p:ph type="title"/>
          </p:nvPr>
        </p:nvSpPr>
        <p:spPr/>
        <p:txBody>
          <a:bodyPr/>
          <a:lstStyle/>
          <a:p>
            <a:r>
              <a:rPr lang="en-US" dirty="0"/>
              <a:t>Introduction to R</a:t>
            </a:r>
            <a:endParaRPr lang="en-US" altLang="en-US" dirty="0" smtClean="0"/>
          </a:p>
        </p:txBody>
      </p:sp>
      <p:sp>
        <p:nvSpPr>
          <p:cNvPr id="48134" name="Oval 4"/>
          <p:cNvSpPr>
            <a:spLocks noChangeArrowheads="1"/>
          </p:cNvSpPr>
          <p:nvPr/>
        </p:nvSpPr>
        <p:spPr bwMode="auto">
          <a:xfrm>
            <a:off x="593725" y="2351088"/>
            <a:ext cx="3063875" cy="2803525"/>
          </a:xfrm>
          <a:prstGeom prst="ellipse">
            <a:avLst/>
          </a:prstGeom>
          <a:solidFill>
            <a:srgbClr val="FF99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000066"/>
                </a:solidFill>
              </a:rPr>
              <a:t>Working</a:t>
            </a:r>
          </a:p>
          <a:p>
            <a:pPr algn="ctr">
              <a:spcBef>
                <a:spcPct val="0"/>
              </a:spcBef>
              <a:buFontTx/>
              <a:buNone/>
            </a:pPr>
            <a:r>
              <a:rPr lang="en-US" altLang="en-US">
                <a:solidFill>
                  <a:srgbClr val="000066"/>
                </a:solidFill>
              </a:rPr>
              <a:t>Environment</a:t>
            </a:r>
          </a:p>
          <a:p>
            <a:pPr algn="ctr">
              <a:spcBef>
                <a:spcPct val="0"/>
              </a:spcBef>
              <a:buFontTx/>
              <a:buNone/>
            </a:pPr>
            <a:r>
              <a:rPr lang="en-US" altLang="en-US">
                <a:solidFill>
                  <a:srgbClr val="000066"/>
                </a:solidFill>
              </a:rPr>
              <a:t>[Users data, results,</a:t>
            </a:r>
          </a:p>
          <a:p>
            <a:pPr algn="ctr">
              <a:spcBef>
                <a:spcPct val="0"/>
              </a:spcBef>
              <a:buFontTx/>
              <a:buNone/>
            </a:pPr>
            <a:r>
              <a:rPr lang="en-US" altLang="en-US">
                <a:solidFill>
                  <a:srgbClr val="000066"/>
                </a:solidFill>
              </a:rPr>
              <a:t>and functions]</a:t>
            </a:r>
          </a:p>
          <a:p>
            <a:pPr algn="ctr">
              <a:spcBef>
                <a:spcPct val="0"/>
              </a:spcBef>
              <a:buFontTx/>
              <a:buNone/>
            </a:pPr>
            <a:r>
              <a:rPr lang="en-US" altLang="en-US">
                <a:solidFill>
                  <a:srgbClr val="000066"/>
                </a:solidFill>
              </a:rPr>
              <a:t>&gt;objects()</a:t>
            </a:r>
          </a:p>
        </p:txBody>
      </p:sp>
      <p:sp>
        <p:nvSpPr>
          <p:cNvPr id="48135" name="Oval 5"/>
          <p:cNvSpPr>
            <a:spLocks noChangeArrowheads="1"/>
          </p:cNvSpPr>
          <p:nvPr/>
        </p:nvSpPr>
        <p:spPr bwMode="auto">
          <a:xfrm>
            <a:off x="4484688" y="198278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9900"/>
                </a:solidFill>
              </a:rPr>
              <a:t>Base</a:t>
            </a:r>
          </a:p>
        </p:txBody>
      </p:sp>
      <p:sp>
        <p:nvSpPr>
          <p:cNvPr id="48136" name="Oval 6"/>
          <p:cNvSpPr>
            <a:spLocks noChangeArrowheads="1"/>
          </p:cNvSpPr>
          <p:nvPr/>
        </p:nvSpPr>
        <p:spPr bwMode="auto">
          <a:xfrm>
            <a:off x="4484688" y="291623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9900"/>
                </a:solidFill>
              </a:rPr>
              <a:t>nlme</a:t>
            </a:r>
          </a:p>
        </p:txBody>
      </p:sp>
      <p:sp>
        <p:nvSpPr>
          <p:cNvPr id="48137" name="Oval 7"/>
          <p:cNvSpPr>
            <a:spLocks noChangeArrowheads="1"/>
          </p:cNvSpPr>
          <p:nvPr/>
        </p:nvSpPr>
        <p:spPr bwMode="auto">
          <a:xfrm>
            <a:off x="4484688" y="3859213"/>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9900"/>
                </a:solidFill>
              </a:rPr>
              <a:t>multilevel</a:t>
            </a:r>
          </a:p>
        </p:txBody>
      </p:sp>
      <p:sp>
        <p:nvSpPr>
          <p:cNvPr id="48138" name="Oval 8"/>
          <p:cNvSpPr>
            <a:spLocks noChangeArrowheads="1"/>
          </p:cNvSpPr>
          <p:nvPr/>
        </p:nvSpPr>
        <p:spPr bwMode="auto">
          <a:xfrm>
            <a:off x="4484688" y="4783138"/>
            <a:ext cx="1395412" cy="774700"/>
          </a:xfrm>
          <a:prstGeom prst="ellipse">
            <a:avLst/>
          </a:prstGeom>
          <a:solidFill>
            <a:srgbClr val="00008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9900"/>
                </a:solidFill>
              </a:rPr>
              <a:t>foreign</a:t>
            </a:r>
          </a:p>
        </p:txBody>
      </p:sp>
      <p:sp>
        <p:nvSpPr>
          <p:cNvPr id="48139" name="Line 9"/>
          <p:cNvSpPr>
            <a:spLocks noChangeShapeType="1"/>
          </p:cNvSpPr>
          <p:nvPr/>
        </p:nvSpPr>
        <p:spPr bwMode="auto">
          <a:xfrm flipH="1">
            <a:off x="3459163" y="2462213"/>
            <a:ext cx="1023937" cy="5318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0" name="Line 10"/>
          <p:cNvSpPr>
            <a:spLocks noChangeShapeType="1"/>
          </p:cNvSpPr>
          <p:nvPr/>
        </p:nvSpPr>
        <p:spPr bwMode="auto">
          <a:xfrm flipH="1">
            <a:off x="3659188" y="3316288"/>
            <a:ext cx="803275" cy="192087"/>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1" name="Line 11"/>
          <p:cNvSpPr>
            <a:spLocks noChangeShapeType="1"/>
          </p:cNvSpPr>
          <p:nvPr/>
        </p:nvSpPr>
        <p:spPr bwMode="auto">
          <a:xfrm flipH="1" flipV="1">
            <a:off x="3595688" y="4144963"/>
            <a:ext cx="884237" cy="79375"/>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2" name="Line 12"/>
          <p:cNvSpPr>
            <a:spLocks noChangeShapeType="1"/>
          </p:cNvSpPr>
          <p:nvPr/>
        </p:nvSpPr>
        <p:spPr bwMode="auto">
          <a:xfrm flipH="1" flipV="1">
            <a:off x="3238500" y="4740275"/>
            <a:ext cx="1214438" cy="360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3" name="Text Box 13"/>
          <p:cNvSpPr txBox="1">
            <a:spLocks noChangeArrowheads="1"/>
          </p:cNvSpPr>
          <p:nvPr/>
        </p:nvSpPr>
        <p:spPr bwMode="auto">
          <a:xfrm>
            <a:off x="4521200" y="1366838"/>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Packages</a:t>
            </a:r>
          </a:p>
        </p:txBody>
      </p:sp>
      <p:sp>
        <p:nvSpPr>
          <p:cNvPr id="48144" name="Text Box 14"/>
          <p:cNvSpPr txBox="1">
            <a:spLocks noChangeArrowheads="1"/>
          </p:cNvSpPr>
          <p:nvPr/>
        </p:nvSpPr>
        <p:spPr bwMode="auto">
          <a:xfrm>
            <a:off x="6381750" y="1639888"/>
            <a:ext cx="2112963" cy="1200150"/>
          </a:xfrm>
          <a:prstGeom prst="rect">
            <a:avLst/>
          </a:prstGeom>
          <a:solidFill>
            <a:srgbClr val="FF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solidFill>
                  <a:srgbClr val="000066"/>
                </a:solidFill>
              </a:rPr>
              <a:t>Functions</a:t>
            </a:r>
          </a:p>
          <a:p>
            <a:pPr>
              <a:spcBef>
                <a:spcPct val="0"/>
              </a:spcBef>
              <a:buFontTx/>
              <a:buNone/>
            </a:pPr>
            <a:r>
              <a:rPr lang="en-US" altLang="en-US">
                <a:solidFill>
                  <a:srgbClr val="000066"/>
                </a:solidFill>
              </a:rPr>
              <a:t>Help Files</a:t>
            </a:r>
          </a:p>
          <a:p>
            <a:pPr>
              <a:spcBef>
                <a:spcPct val="0"/>
              </a:spcBef>
              <a:buFontTx/>
              <a:buNone/>
            </a:pPr>
            <a:r>
              <a:rPr lang="en-US" altLang="en-US">
                <a:solidFill>
                  <a:srgbClr val="000066"/>
                </a:solidFill>
              </a:rPr>
              <a:t>Example Data</a:t>
            </a:r>
          </a:p>
        </p:txBody>
      </p:sp>
      <p:sp>
        <p:nvSpPr>
          <p:cNvPr id="48145" name="Line 15"/>
          <p:cNvSpPr>
            <a:spLocks noChangeShapeType="1"/>
          </p:cNvSpPr>
          <p:nvPr/>
        </p:nvSpPr>
        <p:spPr bwMode="auto">
          <a:xfrm flipH="1">
            <a:off x="5900738" y="2290763"/>
            <a:ext cx="431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6" name="Text Box 16"/>
          <p:cNvSpPr txBox="1">
            <a:spLocks noChangeArrowheads="1"/>
          </p:cNvSpPr>
          <p:nvPr/>
        </p:nvSpPr>
        <p:spPr bwMode="auto">
          <a:xfrm>
            <a:off x="6015038" y="4973638"/>
            <a:ext cx="233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&gt;library(foreign)</a:t>
            </a:r>
          </a:p>
        </p:txBody>
      </p:sp>
      <p:sp>
        <p:nvSpPr>
          <p:cNvPr id="19" name="Text Box 16"/>
          <p:cNvSpPr txBox="1">
            <a:spLocks noChangeArrowheads="1"/>
          </p:cNvSpPr>
          <p:nvPr/>
        </p:nvSpPr>
        <p:spPr bwMode="auto">
          <a:xfrm>
            <a:off x="6015038" y="4017963"/>
            <a:ext cx="26949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&gt;</a:t>
            </a:r>
            <a:r>
              <a:rPr lang="en-US" altLang="en-US" dirty="0" smtClean="0"/>
              <a:t>library(multilevel)</a:t>
            </a:r>
            <a:endParaRPr lang="en-US" altLang="en-US" dirty="0"/>
          </a:p>
        </p:txBody>
      </p:sp>
      <p:sp>
        <p:nvSpPr>
          <p:cNvPr id="20" name="Text Box 16"/>
          <p:cNvSpPr txBox="1">
            <a:spLocks noChangeArrowheads="1"/>
          </p:cNvSpPr>
          <p:nvPr/>
        </p:nvSpPr>
        <p:spPr bwMode="auto">
          <a:xfrm>
            <a:off x="6015038" y="3074988"/>
            <a:ext cx="2077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&gt;</a:t>
            </a:r>
            <a:r>
              <a:rPr lang="en-US" altLang="en-US" dirty="0" smtClean="0"/>
              <a:t>library(</a:t>
            </a:r>
            <a:r>
              <a:rPr lang="en-US" altLang="en-US" dirty="0" err="1" smtClean="0"/>
              <a:t>nlme</a:t>
            </a:r>
            <a:r>
              <a:rPr lang="en-US" altLang="en-US" dirty="0" smtClean="0"/>
              <a:t>)</a:t>
            </a:r>
            <a:endParaRPr lang="en-US" altLang="en-US" dirty="0"/>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14286664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5190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F1C0016-BBB8-47BC-9512-C9E6B54810BC}" type="slidenum">
              <a:rPr lang="en-US" altLang="en-US" sz="1000"/>
              <a:pPr>
                <a:spcBef>
                  <a:spcPct val="0"/>
                </a:spcBef>
                <a:buFontTx/>
                <a:buNone/>
              </a:pPr>
              <a:t>70</a:t>
            </a:fld>
            <a:endParaRPr lang="en-US" altLang="en-US" sz="1000"/>
          </a:p>
        </p:txBody>
      </p:sp>
      <p:sp>
        <p:nvSpPr>
          <p:cNvPr id="251909" name="Rectangle 2"/>
          <p:cNvSpPr>
            <a:spLocks noGrp="1" noChangeArrowheads="1"/>
          </p:cNvSpPr>
          <p:nvPr>
            <p:ph type="title"/>
          </p:nvPr>
        </p:nvSpPr>
        <p:spPr/>
        <p:txBody>
          <a:bodyPr/>
          <a:lstStyle/>
          <a:p>
            <a:r>
              <a:rPr lang="en-US" dirty="0"/>
              <a:t>Background on Longitudinal Data</a:t>
            </a:r>
            <a:endParaRPr lang="en-US" altLang="en-US" dirty="0" smtClean="0"/>
          </a:p>
        </p:txBody>
      </p:sp>
      <p:sp>
        <p:nvSpPr>
          <p:cNvPr id="251910" name="Rectangle 3"/>
          <p:cNvSpPr>
            <a:spLocks noGrp="1" noChangeArrowheads="1"/>
          </p:cNvSpPr>
          <p:nvPr>
            <p:ph type="body" idx="1"/>
          </p:nvPr>
        </p:nvSpPr>
        <p:spPr/>
        <p:txBody>
          <a:bodyPr/>
          <a:lstStyle/>
          <a:p>
            <a:r>
              <a:rPr lang="en-US" altLang="en-US" dirty="0" smtClean="0"/>
              <a:t>Show how R can be used to conduct growth models.</a:t>
            </a:r>
          </a:p>
          <a:p>
            <a:pPr lvl="1"/>
            <a:r>
              <a:rPr lang="en-US" altLang="en-US" dirty="0" smtClean="0"/>
              <a:t>Non Linear Mixed Effects (NLME) package (</a:t>
            </a:r>
            <a:r>
              <a:rPr lang="en-US" altLang="en-US" dirty="0" err="1" smtClean="0"/>
              <a:t>Pinheiro</a:t>
            </a:r>
            <a:r>
              <a:rPr lang="en-US" altLang="en-US" dirty="0" smtClean="0"/>
              <a:t> &amp; Bates, 2000)</a:t>
            </a:r>
          </a:p>
          <a:p>
            <a:pPr lvl="1"/>
            <a:r>
              <a:rPr lang="en-US" altLang="en-US" dirty="0" smtClean="0"/>
              <a:t>Multilevel package (</a:t>
            </a:r>
            <a:r>
              <a:rPr lang="en-US" altLang="en-US" dirty="0" err="1" smtClean="0"/>
              <a:t>Bliese</a:t>
            </a:r>
            <a:r>
              <a:rPr lang="en-US" altLang="en-US" dirty="0" smtClean="0"/>
              <a:t>, 2016)</a:t>
            </a:r>
          </a:p>
          <a:p>
            <a:endParaRPr lang="en-US" altLang="en-US" dirty="0" smtClean="0"/>
          </a:p>
          <a:p>
            <a:r>
              <a:rPr lang="en-US" altLang="en-US" dirty="0" smtClean="0"/>
              <a:t>Introduce a model contrasting approach to estimating growth models (Bliese &amp; Ployhart, 2002).</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0306307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529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9B4FB58-F2BF-4AD9-8F8C-898C82811A81}" type="slidenum">
              <a:rPr lang="en-US" altLang="en-US" sz="1000"/>
              <a:pPr>
                <a:spcBef>
                  <a:spcPct val="0"/>
                </a:spcBef>
                <a:buFontTx/>
                <a:buNone/>
              </a:pPr>
              <a:t>71</a:t>
            </a:fld>
            <a:endParaRPr lang="en-US" altLang="en-US" sz="1000"/>
          </a:p>
        </p:txBody>
      </p:sp>
      <p:sp>
        <p:nvSpPr>
          <p:cNvPr id="252933" name="Rectangle 4"/>
          <p:cNvSpPr>
            <a:spLocks noGrp="1" noChangeArrowheads="1"/>
          </p:cNvSpPr>
          <p:nvPr>
            <p:ph type="title"/>
          </p:nvPr>
        </p:nvSpPr>
        <p:spPr/>
        <p:txBody>
          <a:bodyPr/>
          <a:lstStyle/>
          <a:p>
            <a:r>
              <a:rPr lang="en-US" dirty="0"/>
              <a:t>Background on Longitudinal Data</a:t>
            </a:r>
            <a:endParaRPr lang="en-US" altLang="en-US" dirty="0" smtClean="0"/>
          </a:p>
        </p:txBody>
      </p:sp>
      <p:sp>
        <p:nvSpPr>
          <p:cNvPr id="252934" name="Rectangle 5"/>
          <p:cNvSpPr>
            <a:spLocks noGrp="1" noChangeArrowheads="1"/>
          </p:cNvSpPr>
          <p:nvPr>
            <p:ph type="body" idx="1"/>
          </p:nvPr>
        </p:nvSpPr>
        <p:spPr/>
        <p:txBody>
          <a:bodyPr/>
          <a:lstStyle/>
          <a:p>
            <a:r>
              <a:rPr lang="en-US" altLang="en-US" dirty="0" smtClean="0"/>
              <a:t>Growth Modeling Defined</a:t>
            </a:r>
          </a:p>
          <a:p>
            <a:r>
              <a:rPr lang="en-US" altLang="en-US" dirty="0" smtClean="0"/>
              <a:t>Modeling Steps</a:t>
            </a:r>
          </a:p>
          <a:p>
            <a:pPr lvl="1"/>
            <a:r>
              <a:rPr lang="en-US" altLang="en-US" dirty="0" smtClean="0"/>
              <a:t>Build Level-1 Model</a:t>
            </a:r>
          </a:p>
          <a:p>
            <a:pPr lvl="2"/>
            <a:r>
              <a:rPr lang="en-US" altLang="en-US" dirty="0" smtClean="0"/>
              <a:t>Estimate ICC</a:t>
            </a:r>
          </a:p>
          <a:p>
            <a:pPr lvl="2"/>
            <a:r>
              <a:rPr lang="en-US" altLang="en-US" dirty="0" smtClean="0"/>
              <a:t>Identify Functions for Time</a:t>
            </a:r>
          </a:p>
          <a:p>
            <a:pPr lvl="2"/>
            <a:r>
              <a:rPr lang="en-US" altLang="en-US" dirty="0" smtClean="0"/>
              <a:t>Examine Growth Parameter Variability</a:t>
            </a:r>
          </a:p>
          <a:p>
            <a:pPr lvl="2"/>
            <a:r>
              <a:rPr lang="en-US" altLang="en-US" dirty="0" smtClean="0"/>
              <a:t>Determine Error Structure</a:t>
            </a:r>
          </a:p>
          <a:p>
            <a:pPr lvl="1"/>
            <a:r>
              <a:rPr lang="en-US" altLang="en-US" dirty="0" smtClean="0"/>
              <a:t>Build Level-2 Model</a:t>
            </a:r>
          </a:p>
          <a:p>
            <a:r>
              <a:rPr lang="en-US" altLang="en-US" dirty="0" smtClean="0"/>
              <a:t>Discontinuous Growth Models</a:t>
            </a:r>
          </a:p>
          <a:p>
            <a:endParaRPr lang="en-US" altLang="en-US" dirty="0" smtClean="0"/>
          </a:p>
        </p:txBody>
      </p:sp>
    </p:spTree>
    <p:extLst>
      <p:ext uri="{BB962C8B-B14F-4D97-AF65-F5344CB8AC3E}">
        <p14:creationId xmlns:p14="http://schemas.microsoft.com/office/powerpoint/2010/main" val="35325514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5395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26DAC47-3EC1-4DA2-B04D-4D5069DDD578}" type="slidenum">
              <a:rPr lang="en-US" altLang="en-US" sz="1000"/>
              <a:pPr>
                <a:spcBef>
                  <a:spcPct val="0"/>
                </a:spcBef>
                <a:buFontTx/>
                <a:buNone/>
              </a:pPr>
              <a:t>72</a:t>
            </a:fld>
            <a:endParaRPr lang="en-US" altLang="en-US" sz="1000"/>
          </a:p>
        </p:txBody>
      </p:sp>
      <p:sp>
        <p:nvSpPr>
          <p:cNvPr id="253957" name="Rectangle 2"/>
          <p:cNvSpPr>
            <a:spLocks noGrp="1" noChangeArrowheads="1"/>
          </p:cNvSpPr>
          <p:nvPr>
            <p:ph type="title"/>
          </p:nvPr>
        </p:nvSpPr>
        <p:spPr/>
        <p:txBody>
          <a:bodyPr/>
          <a:lstStyle/>
          <a:p>
            <a:r>
              <a:rPr lang="en-US" dirty="0"/>
              <a:t>Background on Longitudinal Data</a:t>
            </a:r>
            <a:endParaRPr lang="en-US" altLang="en-US" dirty="0" smtClean="0"/>
          </a:p>
        </p:txBody>
      </p:sp>
      <p:sp>
        <p:nvSpPr>
          <p:cNvPr id="253958" name="Rectangle 3"/>
          <p:cNvSpPr>
            <a:spLocks noGrp="1" noChangeArrowheads="1"/>
          </p:cNvSpPr>
          <p:nvPr>
            <p:ph type="body" idx="1"/>
          </p:nvPr>
        </p:nvSpPr>
        <p:spPr/>
        <p:txBody>
          <a:bodyPr/>
          <a:lstStyle/>
          <a:p>
            <a:r>
              <a:rPr lang="en-US" altLang="en-US" dirty="0" smtClean="0"/>
              <a:t>Multilevel models consider nesting in terms of</a:t>
            </a:r>
          </a:p>
          <a:p>
            <a:pPr lvl="1"/>
            <a:r>
              <a:rPr lang="en-US" altLang="en-US" dirty="0" smtClean="0"/>
              <a:t>Individuals nested (level-1)</a:t>
            </a:r>
          </a:p>
          <a:p>
            <a:pPr lvl="1"/>
            <a:r>
              <a:rPr lang="en-US" altLang="en-US" dirty="0" smtClean="0"/>
              <a:t>Within Groups (level-2)</a:t>
            </a:r>
          </a:p>
          <a:p>
            <a:endParaRPr lang="en-US" altLang="en-US" dirty="0" smtClean="0"/>
          </a:p>
          <a:p>
            <a:r>
              <a:rPr lang="en-US" altLang="en-US" dirty="0" smtClean="0"/>
              <a:t>Basic two-level model can be expanded to cases where</a:t>
            </a:r>
          </a:p>
          <a:p>
            <a:pPr lvl="1"/>
            <a:r>
              <a:rPr lang="en-US" altLang="en-US" dirty="0" smtClean="0"/>
              <a:t>Repeated observations nested (level-1)</a:t>
            </a:r>
          </a:p>
          <a:p>
            <a:pPr lvl="1"/>
            <a:r>
              <a:rPr lang="en-US" altLang="en-US" dirty="0" smtClean="0"/>
              <a:t>Within Individuals (level-2)</a:t>
            </a:r>
          </a:p>
        </p:txBody>
      </p:sp>
    </p:spTree>
    <p:extLst>
      <p:ext uri="{BB962C8B-B14F-4D97-AF65-F5344CB8AC3E}">
        <p14:creationId xmlns:p14="http://schemas.microsoft.com/office/powerpoint/2010/main" val="34773248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549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85C0093-2363-4A69-8DD4-BFE30BF9642E}" type="slidenum">
              <a:rPr lang="en-US" altLang="en-US" sz="1000"/>
              <a:pPr>
                <a:spcBef>
                  <a:spcPct val="0"/>
                </a:spcBef>
                <a:buFontTx/>
                <a:buNone/>
              </a:pPr>
              <a:t>73</a:t>
            </a:fld>
            <a:endParaRPr lang="en-US" altLang="en-US" sz="1000"/>
          </a:p>
        </p:txBody>
      </p:sp>
      <p:sp>
        <p:nvSpPr>
          <p:cNvPr id="254981" name="Rectangle 4"/>
          <p:cNvSpPr>
            <a:spLocks noGrp="1" noChangeArrowheads="1"/>
          </p:cNvSpPr>
          <p:nvPr>
            <p:ph type="title"/>
          </p:nvPr>
        </p:nvSpPr>
        <p:spPr/>
        <p:txBody>
          <a:bodyPr/>
          <a:lstStyle/>
          <a:p>
            <a:r>
              <a:rPr lang="en-US" dirty="0"/>
              <a:t>Background on Longitudinal Data</a:t>
            </a:r>
            <a:endParaRPr lang="en-US" altLang="en-US" dirty="0" smtClean="0"/>
          </a:p>
        </p:txBody>
      </p:sp>
      <p:sp>
        <p:nvSpPr>
          <p:cNvPr id="254982" name="Rectangle 5"/>
          <p:cNvSpPr>
            <a:spLocks noGrp="1" noChangeArrowheads="1"/>
          </p:cNvSpPr>
          <p:nvPr>
            <p:ph type="body" idx="1"/>
          </p:nvPr>
        </p:nvSpPr>
        <p:spPr/>
        <p:txBody>
          <a:bodyPr/>
          <a:lstStyle/>
          <a:p>
            <a:r>
              <a:rPr lang="en-US" altLang="en-US" dirty="0" smtClean="0"/>
              <a:t>Growth modeling involves looking at</a:t>
            </a:r>
          </a:p>
          <a:p>
            <a:pPr lvl="1"/>
            <a:r>
              <a:rPr lang="en-US" altLang="en-US" dirty="0" smtClean="0"/>
              <a:t>Change patterns over time for the sample as a whole</a:t>
            </a:r>
          </a:p>
          <a:p>
            <a:pPr lvl="2"/>
            <a:r>
              <a:rPr lang="en-US" altLang="en-US" dirty="0" smtClean="0"/>
              <a:t>Overall, does the DV increase, decrease etc.?</a:t>
            </a:r>
          </a:p>
          <a:p>
            <a:pPr lvl="1"/>
            <a:r>
              <a:rPr lang="en-US" altLang="en-US" dirty="0" smtClean="0"/>
              <a:t>Individual differences in overall levels of the DV</a:t>
            </a:r>
          </a:p>
          <a:p>
            <a:pPr lvl="2"/>
            <a:r>
              <a:rPr lang="en-US" altLang="en-US" dirty="0" smtClean="0"/>
              <a:t>Do mean levels of DV vary among individuals?</a:t>
            </a:r>
          </a:p>
          <a:p>
            <a:pPr lvl="1"/>
            <a:r>
              <a:rPr lang="en-US" altLang="en-US" dirty="0" smtClean="0"/>
              <a:t>Individual differences in change patterns over time</a:t>
            </a:r>
          </a:p>
          <a:p>
            <a:pPr lvl="2"/>
            <a:r>
              <a:rPr lang="en-US" altLang="en-US" dirty="0" smtClean="0"/>
              <a:t>Do growth patterns associated with the DV vary among individuals?</a:t>
            </a:r>
          </a:p>
          <a:p>
            <a:endParaRPr lang="en-US" altLang="en-US" dirty="0" smtClean="0"/>
          </a:p>
          <a:p>
            <a:r>
              <a:rPr lang="en-US" altLang="en-US" dirty="0" smtClean="0"/>
              <a:t>Allows one to predict individual differences in growth patterns</a:t>
            </a:r>
          </a:p>
        </p:txBody>
      </p:sp>
    </p:spTree>
    <p:extLst>
      <p:ext uri="{BB962C8B-B14F-4D97-AF65-F5344CB8AC3E}">
        <p14:creationId xmlns:p14="http://schemas.microsoft.com/office/powerpoint/2010/main" val="2918143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Copyright Paul D. Bliese</a:t>
            </a:r>
          </a:p>
        </p:txBody>
      </p:sp>
      <p:sp>
        <p:nvSpPr>
          <p:cNvPr id="2560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4D69F43-53B2-4CD5-BA3A-EA23FAB2FD4F}" type="slidenum">
              <a:rPr lang="en-US" altLang="en-US" sz="1000"/>
              <a:pPr>
                <a:spcBef>
                  <a:spcPct val="0"/>
                </a:spcBef>
                <a:buFontTx/>
                <a:buNone/>
              </a:pPr>
              <a:t>74</a:t>
            </a:fld>
            <a:endParaRPr lang="en-US" altLang="en-US" sz="1000"/>
          </a:p>
        </p:txBody>
      </p:sp>
      <p:sp>
        <p:nvSpPr>
          <p:cNvPr id="256005" name="Rectangle 2"/>
          <p:cNvSpPr>
            <a:spLocks noGrp="1" noChangeArrowheads="1"/>
          </p:cNvSpPr>
          <p:nvPr>
            <p:ph type="title"/>
          </p:nvPr>
        </p:nvSpPr>
        <p:spPr/>
        <p:txBody>
          <a:bodyPr/>
          <a:lstStyle/>
          <a:p>
            <a:r>
              <a:rPr lang="en-US" altLang="en-US" dirty="0" smtClean="0"/>
              <a:t>Background on Longitudinal Data</a:t>
            </a:r>
          </a:p>
        </p:txBody>
      </p:sp>
      <p:pic>
        <p:nvPicPr>
          <p:cNvPr id="4" name="Picture 3"/>
          <p:cNvPicPr>
            <a:picLocks noChangeAspect="1"/>
          </p:cNvPicPr>
          <p:nvPr/>
        </p:nvPicPr>
        <p:blipFill>
          <a:blip r:embed="rId2"/>
          <a:stretch>
            <a:fillRect/>
          </a:stretch>
        </p:blipFill>
        <p:spPr>
          <a:xfrm>
            <a:off x="2057400" y="990600"/>
            <a:ext cx="6960693" cy="5125096"/>
          </a:xfrm>
          <a:prstGeom prst="rect">
            <a:avLst/>
          </a:prstGeom>
        </p:spPr>
      </p:pic>
      <p:sp>
        <p:nvSpPr>
          <p:cNvPr id="256007" name="Rectangle 12"/>
          <p:cNvSpPr>
            <a:spLocks noChangeArrowheads="1"/>
          </p:cNvSpPr>
          <p:nvPr/>
        </p:nvSpPr>
        <p:spPr bwMode="auto">
          <a:xfrm>
            <a:off x="247650" y="1472553"/>
            <a:ext cx="5330825"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xyplot</a:t>
            </a:r>
            <a:r>
              <a:rPr lang="en-US" altLang="en-US" sz="1800" dirty="0">
                <a:latin typeface="Courier New" pitchFamily="49" charset="0"/>
              </a:rPr>
              <a:t>(</a:t>
            </a:r>
            <a:r>
              <a:rPr lang="en-US" altLang="en-US" sz="1800" dirty="0" err="1">
                <a:latin typeface="Courier New" pitchFamily="49" charset="0"/>
              </a:rPr>
              <a:t>JSAT~TIME|as.factor</a:t>
            </a:r>
            <a:r>
              <a:rPr lang="en-US" altLang="en-US" sz="1800" dirty="0">
                <a:latin typeface="Courier New" pitchFamily="49" charset="0"/>
              </a:rPr>
              <a:t>(SUBNUM),</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data=</a:t>
            </a:r>
            <a:r>
              <a:rPr lang="en-US" altLang="en-US" sz="1800" dirty="0" err="1">
                <a:latin typeface="Courier New" pitchFamily="49" charset="0"/>
              </a:rPr>
              <a:t>univbct</a:t>
            </a:r>
            <a:r>
              <a:rPr lang="en-US" altLang="en-US" sz="1800" dirty="0">
                <a:latin typeface="Courier New" pitchFamily="49" charset="0"/>
              </a:rPr>
              <a:t>[1:90,],</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type=c("</a:t>
            </a:r>
            <a:r>
              <a:rPr lang="en-US" altLang="en-US" sz="1800" dirty="0" err="1">
                <a:latin typeface="Courier New" pitchFamily="49" charset="0"/>
              </a:rPr>
              <a:t>p","r","g</a:t>
            </a:r>
            <a:r>
              <a:rPr lang="en-US" altLang="en-US" sz="1800" dirty="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a:latin typeface="Courier New" pitchFamily="49" charset="0"/>
              </a:rPr>
              <a:t>col="blue",</a:t>
            </a:r>
            <a:r>
              <a:rPr lang="en-US" altLang="en-US" sz="1800" dirty="0" err="1">
                <a:latin typeface="Courier New" pitchFamily="49" charset="0"/>
              </a:rPr>
              <a:t>col.line</a:t>
            </a:r>
            <a:r>
              <a:rPr lang="en-US" altLang="en-US" sz="1800" dirty="0">
                <a:latin typeface="Courier New" pitchFamily="49" charset="0"/>
              </a:rPr>
              <a:t>="black",</a:t>
            </a:r>
          </a:p>
          <a:p>
            <a:pPr>
              <a:spcBef>
                <a:spcPct val="0"/>
              </a:spcBef>
              <a:buFontTx/>
              <a:buNone/>
            </a:pPr>
            <a:r>
              <a:rPr lang="en-US" altLang="en-US" sz="1800" dirty="0" smtClean="0">
                <a:latin typeface="Courier New" pitchFamily="49" charset="0"/>
              </a:rPr>
              <a:t>        </a:t>
            </a:r>
            <a:r>
              <a:rPr lang="en-US" altLang="en-US" sz="1800" dirty="0" err="1">
                <a:latin typeface="Courier New" pitchFamily="49" charset="0"/>
              </a:rPr>
              <a:t>xlab</a:t>
            </a:r>
            <a:r>
              <a:rPr lang="en-US" altLang="en-US" sz="1800" dirty="0">
                <a:latin typeface="Courier New" pitchFamily="49" charset="0"/>
              </a:rPr>
              <a:t>="Time</a:t>
            </a:r>
            <a:r>
              <a:rPr lang="en-US" altLang="en-US" sz="1800" dirty="0" smtClean="0">
                <a:latin typeface="Courier New" pitchFamily="49" charset="0"/>
              </a:rPr>
              <a:t>",</a:t>
            </a:r>
          </a:p>
          <a:p>
            <a:pPr>
              <a:spcBef>
                <a:spcPct val="0"/>
              </a:spcBef>
              <a:buFontTx/>
              <a:buNone/>
            </a:pPr>
            <a:r>
              <a:rPr lang="en-US" altLang="en-US" sz="1800" dirty="0" smtClean="0">
                <a:latin typeface="Courier New" pitchFamily="49" charset="0"/>
              </a:rPr>
              <a:t>        </a:t>
            </a:r>
            <a:r>
              <a:rPr lang="en-US" altLang="en-US" sz="1800" dirty="0" err="1" smtClean="0">
                <a:latin typeface="Courier New" pitchFamily="49" charset="0"/>
              </a:rPr>
              <a:t>ylab</a:t>
            </a:r>
            <a:r>
              <a:rPr lang="en-US" altLang="en-US" sz="1800" dirty="0">
                <a:latin typeface="Courier New" pitchFamily="49" charset="0"/>
              </a:rPr>
              <a:t>="Job Satisfaction")</a:t>
            </a:r>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4741391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621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1679A4-702E-4B40-BAED-04A66DCA2A38}" type="slidenum">
              <a:rPr lang="en-US" altLang="en-US" sz="1000"/>
              <a:pPr>
                <a:spcBef>
                  <a:spcPct val="0"/>
                </a:spcBef>
                <a:buFontTx/>
                <a:buNone/>
              </a:pPr>
              <a:t>75</a:t>
            </a:fld>
            <a:endParaRPr lang="en-US" altLang="en-US" sz="1000"/>
          </a:p>
        </p:txBody>
      </p:sp>
      <p:sp>
        <p:nvSpPr>
          <p:cNvPr id="262149" name="Rectangle 2"/>
          <p:cNvSpPr>
            <a:spLocks noGrp="1" noChangeArrowheads="1"/>
          </p:cNvSpPr>
          <p:nvPr>
            <p:ph type="title"/>
          </p:nvPr>
        </p:nvSpPr>
        <p:spPr/>
        <p:txBody>
          <a:bodyPr/>
          <a:lstStyle/>
          <a:p>
            <a:r>
              <a:rPr lang="en-US" altLang="en-US" smtClean="0"/>
              <a:t>Modeling Steps</a:t>
            </a:r>
          </a:p>
        </p:txBody>
      </p:sp>
      <p:sp>
        <p:nvSpPr>
          <p:cNvPr id="262150" name="Rectangle 3"/>
          <p:cNvSpPr>
            <a:spLocks noGrp="1" noChangeArrowheads="1"/>
          </p:cNvSpPr>
          <p:nvPr>
            <p:ph type="body" idx="1"/>
          </p:nvPr>
        </p:nvSpPr>
        <p:spPr>
          <a:xfrm>
            <a:off x="685800" y="1304925"/>
            <a:ext cx="7893050" cy="4648200"/>
          </a:xfrm>
        </p:spPr>
        <p:txBody>
          <a:bodyPr/>
          <a:lstStyle/>
          <a:p>
            <a:pPr>
              <a:lnSpc>
                <a:spcPct val="90000"/>
              </a:lnSpc>
            </a:pPr>
            <a:r>
              <a:rPr lang="en-US" altLang="en-US" smtClean="0">
                <a:cs typeface="Times New Roman" pitchFamily="18" charset="0"/>
              </a:rPr>
              <a:t>Notes on optimization in lme function</a:t>
            </a:r>
          </a:p>
          <a:p>
            <a:pPr>
              <a:lnSpc>
                <a:spcPct val="90000"/>
              </a:lnSpc>
            </a:pPr>
            <a:r>
              <a:rPr lang="en-US" altLang="en-US" smtClean="0">
                <a:cs typeface="Times New Roman" pitchFamily="18" charset="0"/>
              </a:rPr>
              <a:t>Build Level-1 Model (Bliese &amp; Ployhart, 2002)</a:t>
            </a:r>
          </a:p>
          <a:p>
            <a:pPr lvl="1">
              <a:lnSpc>
                <a:spcPct val="90000"/>
              </a:lnSpc>
            </a:pPr>
            <a:r>
              <a:rPr lang="en-US" altLang="en-US" smtClean="0">
                <a:cs typeface="Times New Roman" pitchFamily="18" charset="0"/>
              </a:rPr>
              <a:t>Step 1:  Estimate the ICC</a:t>
            </a:r>
          </a:p>
          <a:p>
            <a:pPr lvl="1">
              <a:lnSpc>
                <a:spcPct val="90000"/>
              </a:lnSpc>
            </a:pPr>
            <a:r>
              <a:rPr lang="en-US" altLang="en-US" smtClean="0">
                <a:cs typeface="Times New Roman" pitchFamily="18" charset="0"/>
              </a:rPr>
              <a:t>Step 2:  Identify the Fixed Functions for Time</a:t>
            </a:r>
          </a:p>
          <a:p>
            <a:pPr lvl="2">
              <a:lnSpc>
                <a:spcPct val="90000"/>
              </a:lnSpc>
            </a:pPr>
            <a:r>
              <a:rPr lang="en-US" altLang="en-US" smtClean="0">
                <a:cs typeface="Times New Roman" pitchFamily="18" charset="0"/>
              </a:rPr>
              <a:t>Linear, </a:t>
            </a:r>
          </a:p>
          <a:p>
            <a:pPr lvl="2">
              <a:lnSpc>
                <a:spcPct val="90000"/>
              </a:lnSpc>
            </a:pPr>
            <a:r>
              <a:rPr lang="en-US" altLang="en-US" smtClean="0">
                <a:cs typeface="Times New Roman" pitchFamily="18" charset="0"/>
              </a:rPr>
              <a:t>Quadratic, etc. </a:t>
            </a:r>
          </a:p>
          <a:p>
            <a:pPr lvl="1">
              <a:lnSpc>
                <a:spcPct val="90000"/>
              </a:lnSpc>
            </a:pPr>
            <a:r>
              <a:rPr lang="en-US" altLang="en-US" smtClean="0">
                <a:cs typeface="Times New Roman" pitchFamily="18" charset="0"/>
              </a:rPr>
              <a:t>Step 3: Examine Variability in Growth Parameters</a:t>
            </a:r>
          </a:p>
          <a:p>
            <a:pPr lvl="1">
              <a:lnSpc>
                <a:spcPct val="90000"/>
              </a:lnSpc>
            </a:pPr>
            <a:r>
              <a:rPr lang="en-US" altLang="en-US" smtClean="0">
                <a:cs typeface="Times New Roman" pitchFamily="18" charset="0"/>
              </a:rPr>
              <a:t>Step 4:  Determine the Error Structure</a:t>
            </a:r>
          </a:p>
          <a:p>
            <a:pPr lvl="2">
              <a:lnSpc>
                <a:spcPct val="90000"/>
              </a:lnSpc>
            </a:pPr>
            <a:r>
              <a:rPr lang="en-US" altLang="en-US" smtClean="0">
                <a:cs typeface="Times New Roman" pitchFamily="18" charset="0"/>
              </a:rPr>
              <a:t>Are Errors (residuals) Correlated?</a:t>
            </a:r>
          </a:p>
          <a:p>
            <a:pPr lvl="2">
              <a:lnSpc>
                <a:spcPct val="90000"/>
              </a:lnSpc>
            </a:pPr>
            <a:r>
              <a:rPr lang="en-US" altLang="en-US" smtClean="0">
                <a:cs typeface="Times New Roman" pitchFamily="18" charset="0"/>
              </a:rPr>
              <a:t>Are Errors Heterogeneous?</a:t>
            </a:r>
          </a:p>
          <a:p>
            <a:pPr>
              <a:lnSpc>
                <a:spcPct val="90000"/>
              </a:lnSpc>
            </a:pPr>
            <a:r>
              <a:rPr lang="en-US" altLang="en-US" smtClean="0">
                <a:cs typeface="Times New Roman" pitchFamily="18" charset="0"/>
              </a:rPr>
              <a:t>Build Level-2 Model (steps 5 and 6)</a:t>
            </a:r>
          </a:p>
          <a:p>
            <a:pPr lvl="1">
              <a:lnSpc>
                <a:spcPct val="90000"/>
              </a:lnSpc>
            </a:pPr>
            <a:r>
              <a:rPr lang="en-US" altLang="en-US" smtClean="0">
                <a:cs typeface="Times New Roman" pitchFamily="18" charset="0"/>
              </a:rPr>
              <a:t>Add individual difference predictors (Level-2)</a:t>
            </a:r>
          </a:p>
          <a:p>
            <a:pPr lvl="2">
              <a:lnSpc>
                <a:spcPct val="90000"/>
              </a:lnSpc>
            </a:pPr>
            <a:endParaRPr lang="en-US" altLang="en-US" smtClean="0">
              <a:cs typeface="Times New Roman" pitchFamily="18" charset="0"/>
            </a:endParaRPr>
          </a:p>
        </p:txBody>
      </p:sp>
    </p:spTree>
    <p:extLst>
      <p:ext uri="{BB962C8B-B14F-4D97-AF65-F5344CB8AC3E}">
        <p14:creationId xmlns:p14="http://schemas.microsoft.com/office/powerpoint/2010/main" val="3050267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631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E28B38B-1659-4AB4-9293-E04CC7A00F08}" type="slidenum">
              <a:rPr lang="en-US" altLang="en-US" sz="1000"/>
              <a:pPr>
                <a:spcBef>
                  <a:spcPct val="0"/>
                </a:spcBef>
                <a:buFontTx/>
                <a:buNone/>
              </a:pPr>
              <a:t>76</a:t>
            </a:fld>
            <a:endParaRPr lang="en-US" altLang="en-US" sz="1000"/>
          </a:p>
        </p:txBody>
      </p:sp>
      <p:sp>
        <p:nvSpPr>
          <p:cNvPr id="263173" name="Rectangle 2"/>
          <p:cNvSpPr>
            <a:spLocks noGrp="1" noChangeArrowheads="1"/>
          </p:cNvSpPr>
          <p:nvPr>
            <p:ph type="title"/>
          </p:nvPr>
        </p:nvSpPr>
        <p:spPr/>
        <p:txBody>
          <a:bodyPr/>
          <a:lstStyle/>
          <a:p>
            <a:r>
              <a:rPr lang="en-US" altLang="en-US" smtClean="0"/>
              <a:t>Optimization</a:t>
            </a:r>
          </a:p>
        </p:txBody>
      </p:sp>
      <p:sp>
        <p:nvSpPr>
          <p:cNvPr id="263174" name="Rectangle 3"/>
          <p:cNvSpPr>
            <a:spLocks noGrp="1" noChangeArrowheads="1"/>
          </p:cNvSpPr>
          <p:nvPr>
            <p:ph type="body" idx="1"/>
          </p:nvPr>
        </p:nvSpPr>
        <p:spPr>
          <a:xfrm>
            <a:off x="685800" y="1304925"/>
            <a:ext cx="7893050" cy="4648200"/>
          </a:xfrm>
        </p:spPr>
        <p:txBody>
          <a:bodyPr/>
          <a:lstStyle/>
          <a:p>
            <a:pPr>
              <a:lnSpc>
                <a:spcPct val="90000"/>
              </a:lnSpc>
            </a:pPr>
            <a:r>
              <a:rPr lang="en-US" altLang="en-US" dirty="0" smtClean="0">
                <a:cs typeface="Times New Roman" pitchFamily="18" charset="0"/>
              </a:rPr>
              <a:t>The </a:t>
            </a:r>
            <a:r>
              <a:rPr lang="en-US" altLang="en-US" dirty="0" err="1" smtClean="0">
                <a:cs typeface="Times New Roman" pitchFamily="18" charset="0"/>
              </a:rPr>
              <a:t>lme</a:t>
            </a:r>
            <a:r>
              <a:rPr lang="en-US" altLang="en-US" dirty="0" smtClean="0">
                <a:cs typeface="Times New Roman" pitchFamily="18" charset="0"/>
              </a:rPr>
              <a:t> function uses two different routines in the stats package for optimization</a:t>
            </a:r>
          </a:p>
          <a:p>
            <a:pPr lvl="1">
              <a:lnSpc>
                <a:spcPct val="90000"/>
              </a:lnSpc>
            </a:pPr>
            <a:r>
              <a:rPr lang="en-US" altLang="en-US" dirty="0" smtClean="0">
                <a:cs typeface="Times New Roman" pitchFamily="18" charset="0"/>
              </a:rPr>
              <a:t>The function </a:t>
            </a:r>
            <a:r>
              <a:rPr lang="en-US" altLang="en-US" dirty="0" err="1" smtClean="0">
                <a:cs typeface="Times New Roman" pitchFamily="18" charset="0"/>
              </a:rPr>
              <a:t>optim</a:t>
            </a:r>
            <a:endParaRPr lang="en-US" altLang="en-US" dirty="0" smtClean="0">
              <a:cs typeface="Times New Roman" pitchFamily="18" charset="0"/>
            </a:endParaRPr>
          </a:p>
          <a:p>
            <a:pPr lvl="1">
              <a:lnSpc>
                <a:spcPct val="90000"/>
              </a:lnSpc>
            </a:pPr>
            <a:r>
              <a:rPr lang="en-US" altLang="en-US" dirty="0" smtClean="0">
                <a:cs typeface="Times New Roman" pitchFamily="18" charset="0"/>
              </a:rPr>
              <a:t>The function </a:t>
            </a:r>
            <a:r>
              <a:rPr lang="en-US" altLang="en-US" dirty="0" err="1" smtClean="0">
                <a:cs typeface="Times New Roman" pitchFamily="18" charset="0"/>
              </a:rPr>
              <a:t>nlmimb</a:t>
            </a: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The default after versions 2.2 of R has been </a:t>
            </a:r>
            <a:r>
              <a:rPr lang="en-US" altLang="en-US" dirty="0" err="1" smtClean="0">
                <a:cs typeface="Times New Roman" pitchFamily="18" charset="0"/>
              </a:rPr>
              <a:t>nlmimb</a:t>
            </a: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a:lnSpc>
                <a:spcPct val="90000"/>
              </a:lnSpc>
            </a:pPr>
            <a:r>
              <a:rPr lang="en-US" altLang="en-US" dirty="0" smtClean="0">
                <a:cs typeface="Times New Roman" pitchFamily="18" charset="0"/>
              </a:rPr>
              <a:t>If complex models (either growth or multilevel) fail to converge, try using the </a:t>
            </a:r>
            <a:r>
              <a:rPr lang="en-US" altLang="en-US" dirty="0" err="1" smtClean="0">
                <a:cs typeface="Times New Roman" pitchFamily="18" charset="0"/>
              </a:rPr>
              <a:t>optim</a:t>
            </a:r>
            <a:r>
              <a:rPr lang="en-US" altLang="en-US" dirty="0" smtClean="0">
                <a:cs typeface="Times New Roman" pitchFamily="18" charset="0"/>
              </a:rPr>
              <a:t> function</a:t>
            </a: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p:txBody>
      </p:sp>
      <p:sp>
        <p:nvSpPr>
          <p:cNvPr id="263175" name="Text Box 4"/>
          <p:cNvSpPr txBox="1">
            <a:spLocks noChangeArrowheads="1"/>
          </p:cNvSpPr>
          <p:nvPr/>
        </p:nvSpPr>
        <p:spPr bwMode="auto">
          <a:xfrm>
            <a:off x="1087438" y="4710113"/>
            <a:ext cx="6861175" cy="92868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Final.Model</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(WBEING~LEAD+G.HRS+LEAD*G.HRS,</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LEAD|GRP,data</a:t>
            </a:r>
            <a:r>
              <a:rPr lang="en-US" altLang="en-US" sz="1800" dirty="0">
                <a:latin typeface="Courier New" pitchFamily="49" charset="0"/>
              </a:rPr>
              <a:t>=tbh1996,</a:t>
            </a:r>
          </a:p>
          <a:p>
            <a:pPr>
              <a:spcBef>
                <a:spcPct val="0"/>
              </a:spcBef>
              <a:buFontTx/>
              <a:buNone/>
            </a:pPr>
            <a:r>
              <a:rPr lang="en-US" altLang="en-US" sz="1800" dirty="0">
                <a:latin typeface="Courier New" pitchFamily="49" charset="0"/>
              </a:rPr>
              <a:t>  </a:t>
            </a:r>
            <a:r>
              <a:rPr lang="en-US" altLang="en-US" sz="1800" b="1" dirty="0">
                <a:latin typeface="Courier New" pitchFamily="49" charset="0"/>
              </a:rPr>
              <a:t>control=list(opt="</a:t>
            </a:r>
            <a:r>
              <a:rPr lang="en-US" altLang="en-US" sz="1800" b="1" dirty="0" err="1">
                <a:latin typeface="Courier New" pitchFamily="49" charset="0"/>
              </a:rPr>
              <a:t>optim</a:t>
            </a:r>
            <a:r>
              <a:rPr lang="en-US" altLang="en-US" sz="1800" b="1" dirty="0">
                <a:latin typeface="Courier New" pitchFamily="49" charset="0"/>
              </a:rPr>
              <a:t>")</a:t>
            </a:r>
            <a:r>
              <a:rPr lang="en-US" altLang="en-US" sz="1800" dirty="0">
                <a:latin typeface="Courier New" pitchFamily="49" charset="0"/>
              </a:rPr>
              <a:t>)</a:t>
            </a:r>
          </a:p>
        </p:txBody>
      </p:sp>
    </p:spTree>
    <p:extLst>
      <p:ext uri="{BB962C8B-B14F-4D97-AF65-F5344CB8AC3E}">
        <p14:creationId xmlns:p14="http://schemas.microsoft.com/office/powerpoint/2010/main" val="9030744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672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7CEFC7E-EB5C-4D56-920F-B753B236AC52}" type="slidenum">
              <a:rPr lang="en-US" altLang="en-US" sz="1000"/>
              <a:pPr>
                <a:spcBef>
                  <a:spcPct val="0"/>
                </a:spcBef>
                <a:buFontTx/>
                <a:buNone/>
              </a:pPr>
              <a:t>77</a:t>
            </a:fld>
            <a:endParaRPr lang="en-US" altLang="en-US" sz="1000"/>
          </a:p>
        </p:txBody>
      </p:sp>
      <p:sp>
        <p:nvSpPr>
          <p:cNvPr id="267269" name="Rectangle 2"/>
          <p:cNvSpPr>
            <a:spLocks noGrp="1" noChangeArrowheads="1"/>
          </p:cNvSpPr>
          <p:nvPr>
            <p:ph type="title"/>
          </p:nvPr>
        </p:nvSpPr>
        <p:spPr/>
        <p:txBody>
          <a:bodyPr/>
          <a:lstStyle/>
          <a:p>
            <a:r>
              <a:rPr lang="en-US" altLang="en-US" smtClean="0"/>
              <a:t>Step 2 in Modeling</a:t>
            </a:r>
          </a:p>
        </p:txBody>
      </p:sp>
      <p:sp>
        <p:nvSpPr>
          <p:cNvPr id="267270" name="Rectangle 3"/>
          <p:cNvSpPr>
            <a:spLocks noGrp="1" noChangeArrowheads="1"/>
          </p:cNvSpPr>
          <p:nvPr>
            <p:ph type="body" idx="1"/>
          </p:nvPr>
        </p:nvSpPr>
        <p:spPr/>
        <p:txBody>
          <a:bodyPr/>
          <a:lstStyle/>
          <a:p>
            <a:pPr>
              <a:lnSpc>
                <a:spcPct val="90000"/>
              </a:lnSpc>
            </a:pPr>
            <a:r>
              <a:rPr lang="en-US" altLang="en-US" dirty="0">
                <a:cs typeface="Times New Roman" pitchFamily="18" charset="0"/>
              </a:rPr>
              <a:t>Identify Fixed Functions for Time</a:t>
            </a:r>
          </a:p>
          <a:p>
            <a:pPr lvl="1">
              <a:lnSpc>
                <a:spcPct val="90000"/>
              </a:lnSpc>
            </a:pPr>
            <a:r>
              <a:rPr lang="en-US" altLang="en-US" dirty="0">
                <a:cs typeface="Times New Roman" pitchFamily="18" charset="0"/>
              </a:rPr>
              <a:t>For the overall sample, does time have a linear, quadratic, </a:t>
            </a:r>
            <a:r>
              <a:rPr lang="en-US" altLang="en-US" dirty="0" err="1">
                <a:cs typeface="Times New Roman" pitchFamily="18" charset="0"/>
              </a:rPr>
              <a:t>etc</a:t>
            </a:r>
            <a:r>
              <a:rPr lang="en-US" altLang="en-US" dirty="0">
                <a:cs typeface="Times New Roman" pitchFamily="18" charset="0"/>
              </a:rPr>
              <a:t> relationship with the outcome</a:t>
            </a:r>
            <a:r>
              <a:rPr lang="en-US" altLang="en-US" dirty="0" smtClean="0">
                <a:cs typeface="Times New Roman" pitchFamily="18" charset="0"/>
              </a:rPr>
              <a:t>?</a:t>
            </a:r>
          </a:p>
          <a:p>
            <a:pPr lvl="1">
              <a:lnSpc>
                <a:spcPct val="90000"/>
              </a:lnSpc>
            </a:pPr>
            <a:r>
              <a:rPr lang="en-US" altLang="en-US" dirty="0" smtClean="0">
                <a:cs typeface="Times New Roman" pitchFamily="18" charset="0"/>
              </a:rPr>
              <a:t>Using orthogonal polynomials here</a:t>
            </a:r>
            <a:endParaRPr lang="en-US" altLang="en-US" dirty="0">
              <a:cs typeface="Times New Roman" pitchFamily="18" charset="0"/>
            </a:endParaRPr>
          </a:p>
          <a:p>
            <a:pPr>
              <a:lnSpc>
                <a:spcPct val="90000"/>
              </a:lnSpc>
            </a:pPr>
            <a:endParaRPr lang="en-US" altLang="en-US" dirty="0" smtClean="0">
              <a:cs typeface="Times New Roman" pitchFamily="18" charset="0"/>
            </a:endParaRPr>
          </a:p>
          <a:p>
            <a:pPr>
              <a:lnSpc>
                <a:spcPct val="90000"/>
              </a:lnSpc>
            </a:pPr>
            <a:endParaRPr lang="en-US" altLang="en-US" dirty="0" smtClean="0">
              <a:cs typeface="Times New Roman" pitchFamily="18" charset="0"/>
            </a:endParaRPr>
          </a:p>
          <a:p>
            <a:pPr lvl="1">
              <a:lnSpc>
                <a:spcPct val="90000"/>
              </a:lnSpc>
              <a:buFontTx/>
              <a:buChar char="•"/>
            </a:pPr>
            <a:endParaRPr lang="en-US" altLang="en-US" sz="2800" dirty="0" smtClean="0">
              <a:cs typeface="Times New Roman" pitchFamily="18" charset="0"/>
            </a:endParaRPr>
          </a:p>
        </p:txBody>
      </p:sp>
      <p:sp>
        <p:nvSpPr>
          <p:cNvPr id="267271" name="Text Box 4"/>
          <p:cNvSpPr txBox="1">
            <a:spLocks noChangeArrowheads="1"/>
          </p:cNvSpPr>
          <p:nvPr/>
        </p:nvSpPr>
        <p:spPr bwMode="auto">
          <a:xfrm>
            <a:off x="936701" y="2672477"/>
            <a:ext cx="7426713"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tmod2&lt;-</a:t>
            </a:r>
            <a:r>
              <a:rPr lang="en-US" altLang="en-US" sz="1800" dirty="0" err="1" smtClean="0">
                <a:latin typeface="Courier New" pitchFamily="49" charset="0"/>
              </a:rPr>
              <a:t>lme</a:t>
            </a:r>
            <a:r>
              <a:rPr lang="en-US" altLang="en-US" sz="1800" dirty="0" smtClean="0">
                <a:latin typeface="Courier New" pitchFamily="49" charset="0"/>
              </a:rPr>
              <a:t>(</a:t>
            </a:r>
            <a:r>
              <a:rPr lang="en-US" altLang="en-US" sz="1800" dirty="0" err="1" smtClean="0">
                <a:latin typeface="Courier New" pitchFamily="49" charset="0"/>
              </a:rPr>
              <a:t>JSAT~poly</a:t>
            </a:r>
            <a:r>
              <a:rPr lang="en-US" altLang="en-US" sz="1800" dirty="0" smtClean="0">
                <a:latin typeface="Courier New" pitchFamily="49" charset="0"/>
              </a:rPr>
              <a:t>(TIME,2</a:t>
            </a:r>
            <a:r>
              <a:rPr lang="en-US" altLang="en-US" sz="1800" dirty="0">
                <a:latin typeface="Courier New" pitchFamily="49" charset="0"/>
              </a:rPr>
              <a:t>),</a:t>
            </a:r>
          </a:p>
          <a:p>
            <a:pPr>
              <a:spcBef>
                <a:spcPct val="0"/>
              </a:spcBef>
              <a:buFontTx/>
              <a:buNone/>
            </a:pPr>
            <a:r>
              <a:rPr lang="en-US" altLang="en-US" sz="1800" dirty="0">
                <a:latin typeface="Courier New" pitchFamily="49" charset="0"/>
              </a:rPr>
              <a:t>random=~</a:t>
            </a:r>
            <a:r>
              <a:rPr lang="en-US" altLang="en-US" sz="1800" dirty="0" smtClean="0">
                <a:latin typeface="Courier New" pitchFamily="49" charset="0"/>
              </a:rPr>
              <a:t>1|SUBNUM,data=</a:t>
            </a:r>
            <a:r>
              <a:rPr lang="en-US" altLang="en-US" sz="1800" dirty="0" err="1" smtClean="0">
                <a:latin typeface="Courier New" pitchFamily="49" charset="0"/>
              </a:rPr>
              <a:t>univbct</a:t>
            </a: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round(summary(tmod2)$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3.270     0.035 902  94.479   0.000</a:t>
            </a:r>
          </a:p>
          <a:p>
            <a:pPr>
              <a:spcBef>
                <a:spcPct val="0"/>
              </a:spcBef>
              <a:buFontTx/>
              <a:buNone/>
            </a:pPr>
            <a:r>
              <a:rPr lang="en-US" altLang="en-US" sz="1800" dirty="0">
                <a:latin typeface="Courier New" pitchFamily="49" charset="0"/>
              </a:rPr>
              <a:t>poly(TIME, 2)1 1.578     0.661 902   2.386   0.017</a:t>
            </a:r>
          </a:p>
          <a:p>
            <a:pPr>
              <a:spcBef>
                <a:spcPct val="0"/>
              </a:spcBef>
              <a:buFontTx/>
              <a:buNone/>
            </a:pPr>
            <a:r>
              <a:rPr lang="en-US" altLang="en-US" sz="1800" dirty="0">
                <a:latin typeface="Courier New" pitchFamily="49" charset="0"/>
              </a:rPr>
              <a:t>poly(TIME, 2)2 0.753     0.661 902   1.139   </a:t>
            </a:r>
            <a:r>
              <a:rPr lang="en-US" altLang="en-US" sz="1800" dirty="0" smtClean="0">
                <a:latin typeface="Courier New" pitchFamily="49" charset="0"/>
              </a:rPr>
              <a:t>0.255</a:t>
            </a:r>
            <a:endParaRPr lang="en-US" altLang="en-US" sz="1800" dirty="0">
              <a:latin typeface="Courier New" pitchFamily="49" charset="0"/>
            </a:endParaRPr>
          </a:p>
        </p:txBody>
      </p:sp>
    </p:spTree>
    <p:extLst>
      <p:ext uri="{BB962C8B-B14F-4D97-AF65-F5344CB8AC3E}">
        <p14:creationId xmlns:p14="http://schemas.microsoft.com/office/powerpoint/2010/main" val="326551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682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25FA153-44A4-462D-94FD-E1B036FA1907}" type="slidenum">
              <a:rPr lang="en-US" altLang="en-US" sz="1000"/>
              <a:pPr>
                <a:spcBef>
                  <a:spcPct val="0"/>
                </a:spcBef>
                <a:buFontTx/>
                <a:buNone/>
              </a:pPr>
              <a:t>78</a:t>
            </a:fld>
            <a:endParaRPr lang="en-US" altLang="en-US" sz="1000"/>
          </a:p>
        </p:txBody>
      </p:sp>
      <p:sp>
        <p:nvSpPr>
          <p:cNvPr id="268293" name="Rectangle 4"/>
          <p:cNvSpPr>
            <a:spLocks noGrp="1" noChangeArrowheads="1"/>
          </p:cNvSpPr>
          <p:nvPr>
            <p:ph type="title"/>
          </p:nvPr>
        </p:nvSpPr>
        <p:spPr/>
        <p:txBody>
          <a:bodyPr/>
          <a:lstStyle/>
          <a:p>
            <a:r>
              <a:rPr lang="en-US" altLang="en-US" smtClean="0"/>
              <a:t>Step 3 in Modeling</a:t>
            </a:r>
          </a:p>
        </p:txBody>
      </p:sp>
      <p:sp>
        <p:nvSpPr>
          <p:cNvPr id="268294" name="Rectangle 5"/>
          <p:cNvSpPr>
            <a:spLocks noGrp="1" noChangeArrowheads="1"/>
          </p:cNvSpPr>
          <p:nvPr>
            <p:ph type="body" idx="1"/>
          </p:nvPr>
        </p:nvSpPr>
        <p:spPr/>
        <p:txBody>
          <a:bodyPr/>
          <a:lstStyle/>
          <a:p>
            <a:r>
              <a:rPr lang="en-US" altLang="en-US" smtClean="0"/>
              <a:t>Examine Variability in Growth Parameters</a:t>
            </a:r>
          </a:p>
          <a:p>
            <a:pPr lvl="1"/>
            <a:r>
              <a:rPr lang="en-US" altLang="en-US" smtClean="0"/>
              <a:t>The high ICC tells us that intercepts vary</a:t>
            </a:r>
          </a:p>
          <a:p>
            <a:pPr lvl="1"/>
            <a:r>
              <a:rPr lang="en-US" altLang="en-US" smtClean="0"/>
              <a:t>The test for fixed effects associated with TIME reveal an overall positive trend between TIME and job satisfaction</a:t>
            </a:r>
          </a:p>
          <a:p>
            <a:pPr lvl="1"/>
            <a:r>
              <a:rPr lang="en-US" altLang="en-US" smtClean="0"/>
              <a:t>Does the linear slope for TIME randomly vary?</a:t>
            </a:r>
          </a:p>
          <a:p>
            <a:pPr lvl="2"/>
            <a:r>
              <a:rPr lang="en-US" altLang="en-US" smtClean="0"/>
              <a:t>Does job satisfaction increase for some and decrease for others?</a:t>
            </a:r>
          </a:p>
          <a:p>
            <a:endParaRPr lang="en-US" altLang="en-US" smtClean="0"/>
          </a:p>
        </p:txBody>
      </p:sp>
    </p:spTree>
    <p:extLst>
      <p:ext uri="{BB962C8B-B14F-4D97-AF65-F5344CB8AC3E}">
        <p14:creationId xmlns:p14="http://schemas.microsoft.com/office/powerpoint/2010/main" val="9992604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693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70AF34-6CC3-4B57-AC4E-2E141823EE30}" type="slidenum">
              <a:rPr lang="en-US" altLang="en-US" sz="1000"/>
              <a:pPr>
                <a:spcBef>
                  <a:spcPct val="0"/>
                </a:spcBef>
                <a:buFontTx/>
                <a:buNone/>
              </a:pPr>
              <a:t>79</a:t>
            </a:fld>
            <a:endParaRPr lang="en-US" altLang="en-US" sz="1000"/>
          </a:p>
        </p:txBody>
      </p:sp>
      <p:sp>
        <p:nvSpPr>
          <p:cNvPr id="269317" name="Rectangle 2"/>
          <p:cNvSpPr>
            <a:spLocks noGrp="1" noChangeArrowheads="1"/>
          </p:cNvSpPr>
          <p:nvPr>
            <p:ph type="title"/>
          </p:nvPr>
        </p:nvSpPr>
        <p:spPr/>
        <p:txBody>
          <a:bodyPr/>
          <a:lstStyle/>
          <a:p>
            <a:r>
              <a:rPr lang="en-US" altLang="en-US" smtClean="0"/>
              <a:t>Step 3 in Modeling</a:t>
            </a:r>
          </a:p>
        </p:txBody>
      </p:sp>
      <p:sp>
        <p:nvSpPr>
          <p:cNvPr id="269318" name="Rectangle 3"/>
          <p:cNvSpPr>
            <a:spLocks noGrp="1" noChangeArrowheads="1"/>
          </p:cNvSpPr>
          <p:nvPr>
            <p:ph type="body" idx="1"/>
          </p:nvPr>
        </p:nvSpPr>
        <p:spPr/>
        <p:txBody>
          <a:bodyPr/>
          <a:lstStyle/>
          <a:p>
            <a:pPr>
              <a:lnSpc>
                <a:spcPct val="90000"/>
              </a:lnSpc>
            </a:pPr>
            <a:r>
              <a:rPr lang="en-US" altLang="en-US" dirty="0" smtClean="0">
                <a:cs typeface="Times New Roman" pitchFamily="18" charset="0"/>
              </a:rPr>
              <a:t>Specifying a random linear slope in </a:t>
            </a:r>
            <a:r>
              <a:rPr lang="en-US" altLang="en-US" dirty="0" err="1" smtClean="0">
                <a:latin typeface="Courier New" pitchFamily="49" charset="0"/>
                <a:cs typeface="Times New Roman" pitchFamily="18" charset="0"/>
              </a:rPr>
              <a:t>lme</a:t>
            </a:r>
            <a:endParaRPr lang="en-US" altLang="en-US" dirty="0" smtClean="0">
              <a:latin typeface="Courier New" pitchFamily="49" charset="0"/>
              <a:cs typeface="Times New Roman" pitchFamily="18" charset="0"/>
            </a:endParaRPr>
          </a:p>
          <a:p>
            <a:pPr>
              <a:lnSpc>
                <a:spcPct val="90000"/>
              </a:lnSpc>
            </a:pPr>
            <a:endParaRPr lang="en-US" altLang="en-US" dirty="0" smtClean="0">
              <a:cs typeface="Times New Roman" pitchFamily="18" charset="0"/>
            </a:endParaRPr>
          </a:p>
          <a:p>
            <a:pPr lvl="1">
              <a:lnSpc>
                <a:spcPct val="90000"/>
              </a:lnSpc>
            </a:pPr>
            <a:endParaRPr lang="en-US" altLang="en-US" dirty="0" smtClean="0">
              <a:cs typeface="Times New Roman" pitchFamily="18" charset="0"/>
            </a:endParaRPr>
          </a:p>
        </p:txBody>
      </p:sp>
      <p:sp>
        <p:nvSpPr>
          <p:cNvPr id="269319" name="Text Box 4"/>
          <p:cNvSpPr txBox="1">
            <a:spLocks noChangeArrowheads="1"/>
          </p:cNvSpPr>
          <p:nvPr/>
        </p:nvSpPr>
        <p:spPr bwMode="auto">
          <a:xfrm>
            <a:off x="677863" y="1895475"/>
            <a:ext cx="7772400"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smtClean="0">
                <a:latin typeface="Courier New" pitchFamily="49" charset="0"/>
              </a:rPr>
              <a:t>tmod2&lt;-</a:t>
            </a:r>
            <a:r>
              <a:rPr lang="en-US" altLang="en-US" sz="1800" dirty="0" err="1" smtClean="0">
                <a:latin typeface="Courier New" pitchFamily="49" charset="0"/>
              </a:rPr>
              <a:t>lme</a:t>
            </a:r>
            <a:r>
              <a:rPr lang="en-US" altLang="en-US" sz="1800" dirty="0" smtClean="0">
                <a:latin typeface="Courier New" pitchFamily="49" charset="0"/>
              </a:rPr>
              <a:t>(</a:t>
            </a:r>
            <a:r>
              <a:rPr lang="en-US" altLang="en-US" sz="1800" dirty="0" err="1" smtClean="0">
                <a:latin typeface="Courier New" pitchFamily="49" charset="0"/>
              </a:rPr>
              <a:t>JSAT~TIME,random</a:t>
            </a:r>
            <a:r>
              <a:rPr lang="en-US" altLang="en-US" sz="1800" dirty="0">
                <a:latin typeface="Courier New" pitchFamily="49" charset="0"/>
              </a:rPr>
              <a:t>=~1|SUBNUM,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univbct,na.action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tmod3&lt;-</a:t>
            </a:r>
            <a:r>
              <a:rPr lang="en-US" altLang="en-US" sz="1800" dirty="0" smtClean="0">
                <a:latin typeface="Courier New" pitchFamily="49" charset="0"/>
              </a:rPr>
              <a:t>update(tmod2,random</a:t>
            </a:r>
            <a:r>
              <a:rPr lang="en-US" altLang="en-US" sz="1800" dirty="0">
                <a:latin typeface="Courier New" pitchFamily="49" charset="0"/>
              </a:rPr>
              <a:t>=~TIME|SUBNUM)</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smtClean="0">
                <a:latin typeface="Courier New" pitchFamily="49" charset="0"/>
              </a:rPr>
              <a:t>anova</a:t>
            </a:r>
            <a:r>
              <a:rPr lang="en-US" altLang="en-US" sz="1800" dirty="0" smtClean="0">
                <a:latin typeface="Courier New" pitchFamily="49" charset="0"/>
              </a:rPr>
              <a:t>(tmod2,tmod3</a:t>
            </a:r>
            <a:r>
              <a:rPr lang="en-US" altLang="en-US" sz="1800" dirty="0">
                <a:latin typeface="Courier New" pitchFamily="49" charset="0"/>
              </a:rPr>
              <a:t>)</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err="1">
                <a:latin typeface="Courier New" pitchFamily="49" charset="0"/>
              </a:rPr>
              <a:t>tmod</a:t>
            </a:r>
            <a:r>
              <a:rPr lang="en-US" altLang="en-US" sz="1800" dirty="0">
                <a:latin typeface="Courier New" pitchFamily="49" charset="0"/>
              </a:rPr>
              <a:t>      1  4 </a:t>
            </a:r>
            <a:r>
              <a:rPr lang="en-US" altLang="en-US" sz="1800" dirty="0" smtClean="0">
                <a:latin typeface="Courier New" pitchFamily="49" charset="0"/>
              </a:rPr>
              <a:t>  -</a:t>
            </a:r>
            <a:r>
              <a:rPr lang="en-US" altLang="en-US" sz="1800" dirty="0">
                <a:latin typeface="Courier New" pitchFamily="49" charset="0"/>
              </a:rPr>
              <a:t>1726.617                        </a:t>
            </a:r>
          </a:p>
          <a:p>
            <a:pPr>
              <a:spcBef>
                <a:spcPct val="0"/>
              </a:spcBef>
              <a:buFontTx/>
              <a:buNone/>
            </a:pPr>
            <a:r>
              <a:rPr lang="en-US" altLang="en-US" sz="1800" dirty="0">
                <a:latin typeface="Courier New" pitchFamily="49" charset="0"/>
              </a:rPr>
              <a:t>tmod3     2  6 </a:t>
            </a:r>
            <a:r>
              <a:rPr lang="en-US" altLang="en-US" sz="1800" dirty="0" smtClean="0">
                <a:latin typeface="Courier New" pitchFamily="49" charset="0"/>
              </a:rPr>
              <a:t>  -</a:t>
            </a:r>
            <a:r>
              <a:rPr lang="en-US" altLang="en-US" sz="1800" dirty="0">
                <a:latin typeface="Courier New" pitchFamily="49" charset="0"/>
              </a:rPr>
              <a:t>1711.066 1 vs 2 31.10262  &lt;.0001</a:t>
            </a:r>
          </a:p>
        </p:txBody>
      </p:sp>
    </p:spTree>
    <p:extLst>
      <p:ext uri="{BB962C8B-B14F-4D97-AF65-F5344CB8AC3E}">
        <p14:creationId xmlns:p14="http://schemas.microsoft.com/office/powerpoint/2010/main" val="3729677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Copyright Paul D. Bliese</a:t>
            </a:r>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81100BE-F69D-4172-98A3-51DFEF93F4BD}"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51205" name="Rectangle 2"/>
          <p:cNvSpPr>
            <a:spLocks noGrp="1" noChangeArrowheads="1"/>
          </p:cNvSpPr>
          <p:nvPr>
            <p:ph type="title"/>
          </p:nvPr>
        </p:nvSpPr>
        <p:spPr/>
        <p:txBody>
          <a:bodyPr/>
          <a:lstStyle/>
          <a:p>
            <a:r>
              <a:rPr lang="en-US" dirty="0"/>
              <a:t>Introduction to R</a:t>
            </a:r>
            <a:endParaRPr lang="en-US" altLang="en-US" dirty="0" smtClean="0"/>
          </a:p>
        </p:txBody>
      </p:sp>
      <p:sp>
        <p:nvSpPr>
          <p:cNvPr id="51206" name="Rectangle 3"/>
          <p:cNvSpPr>
            <a:spLocks noGrp="1" noChangeArrowheads="1"/>
          </p:cNvSpPr>
          <p:nvPr>
            <p:ph type="body" idx="1"/>
          </p:nvPr>
        </p:nvSpPr>
        <p:spPr/>
        <p:txBody>
          <a:bodyPr/>
          <a:lstStyle/>
          <a:p>
            <a:r>
              <a:rPr lang="en-US" altLang="en-US" dirty="0" smtClean="0">
                <a:cs typeface="Times New Roman" panose="02020603050405020304" pitchFamily="18" charset="0"/>
              </a:rPr>
              <a:t>For mixed-effects models, I will primarily discuss two packages.</a:t>
            </a:r>
          </a:p>
          <a:p>
            <a:pPr lvl="1"/>
            <a:r>
              <a:rPr lang="en-US" altLang="en-US" dirty="0" smtClean="0"/>
              <a:t>multilevel 2.6 (</a:t>
            </a:r>
            <a:r>
              <a:rPr lang="en-US" altLang="en-US" dirty="0" err="1" smtClean="0"/>
              <a:t>Bliese</a:t>
            </a:r>
            <a:r>
              <a:rPr lang="en-US" altLang="en-US" dirty="0" smtClean="0"/>
              <a:t>, 2016)</a:t>
            </a:r>
          </a:p>
          <a:p>
            <a:pPr lvl="2"/>
            <a:r>
              <a:rPr lang="en-US" altLang="en-US" dirty="0" smtClean="0"/>
              <a:t>Functions of interest to Organizational Researchers</a:t>
            </a:r>
          </a:p>
          <a:p>
            <a:pPr lvl="2"/>
            <a:r>
              <a:rPr lang="en-US" altLang="en-US" dirty="0" smtClean="0"/>
              <a:t>Functions to manipulate data</a:t>
            </a:r>
          </a:p>
          <a:p>
            <a:pPr lvl="1"/>
            <a:r>
              <a:rPr lang="en-US" altLang="en-US" dirty="0" err="1" smtClean="0"/>
              <a:t>nlme</a:t>
            </a:r>
            <a:r>
              <a:rPr lang="en-US" altLang="en-US" dirty="0" smtClean="0"/>
              <a:t> (</a:t>
            </a:r>
            <a:r>
              <a:rPr lang="en-US" altLang="en-US" dirty="0" err="1" smtClean="0"/>
              <a:t>Pinheiro</a:t>
            </a:r>
            <a:r>
              <a:rPr lang="en-US" altLang="en-US" dirty="0" smtClean="0"/>
              <a:t> and Bates, 2000)</a:t>
            </a:r>
          </a:p>
          <a:p>
            <a:pPr lvl="2"/>
            <a:r>
              <a:rPr lang="en-US" altLang="en-US" dirty="0" smtClean="0"/>
              <a:t>Mixed Effects Models for Multilevel Modeling and Growth Modeling</a:t>
            </a:r>
          </a:p>
          <a:p>
            <a:endParaRPr lang="en-US" altLang="en-US" dirty="0"/>
          </a:p>
          <a:p>
            <a:r>
              <a:rPr lang="en-US" altLang="en-US" dirty="0" smtClean="0"/>
              <a:t>I may occasionally refer to</a:t>
            </a:r>
          </a:p>
          <a:p>
            <a:pPr lvl="1"/>
            <a:r>
              <a:rPr lang="en-US" altLang="en-US" dirty="0" smtClean="0"/>
              <a:t>lme4 (</a:t>
            </a:r>
            <a:r>
              <a:rPr lang="en-US" dirty="0" smtClean="0"/>
              <a:t>Bates, </a:t>
            </a:r>
            <a:r>
              <a:rPr lang="en-US" dirty="0" err="1"/>
              <a:t>Maechler</a:t>
            </a:r>
            <a:r>
              <a:rPr lang="en-US" dirty="0"/>
              <a:t>, </a:t>
            </a:r>
            <a:r>
              <a:rPr lang="en-US" dirty="0" err="1" smtClean="0"/>
              <a:t>Bolker</a:t>
            </a:r>
            <a:r>
              <a:rPr lang="en-US" dirty="0" smtClean="0"/>
              <a:t>, &amp; Walker, 2015)</a:t>
            </a:r>
            <a:r>
              <a:rPr lang="en-US" dirty="0"/>
              <a:t> </a:t>
            </a:r>
            <a:endParaRPr lang="en-US" dirty="0" smtClean="0"/>
          </a:p>
          <a:p>
            <a:pPr lvl="1"/>
            <a:r>
              <a:rPr lang="en-US" altLang="en-US" dirty="0" smtClean="0"/>
              <a:t>Other packages available (e.g., </a:t>
            </a:r>
            <a:r>
              <a:rPr lang="en-US" altLang="en-US" dirty="0" err="1" smtClean="0"/>
              <a:t>glmmML</a:t>
            </a:r>
            <a:r>
              <a:rPr lang="en-US" altLang="en-US" dirty="0" smtClean="0"/>
              <a:t>, </a:t>
            </a:r>
            <a:r>
              <a:rPr lang="en-US" altLang="en-US" dirty="0" err="1" smtClean="0"/>
              <a:t>glmmTMB</a:t>
            </a:r>
            <a:r>
              <a:rPr lang="en-US" altLang="en-US" dirty="0" smtClean="0"/>
              <a:t> – in development)</a:t>
            </a:r>
          </a:p>
          <a:p>
            <a:pPr lvl="1"/>
            <a:endParaRPr lang="en-US" altLang="en-US" dirty="0" smtClean="0"/>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42456546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Copyright Paul D. Bliese</a:t>
            </a:r>
          </a:p>
        </p:txBody>
      </p:sp>
      <p:sp>
        <p:nvSpPr>
          <p:cNvPr id="2703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2EA0CFB-1B52-4144-976B-9D3CFF9DC4E5}" type="slidenum">
              <a:rPr lang="en-US" altLang="en-US" sz="1000"/>
              <a:pPr>
                <a:spcBef>
                  <a:spcPct val="0"/>
                </a:spcBef>
                <a:buFontTx/>
                <a:buNone/>
              </a:pPr>
              <a:t>80</a:t>
            </a:fld>
            <a:endParaRPr lang="en-US" altLang="en-US" sz="1000"/>
          </a:p>
        </p:txBody>
      </p:sp>
      <p:sp>
        <p:nvSpPr>
          <p:cNvPr id="270341" name="Rectangle 2"/>
          <p:cNvSpPr>
            <a:spLocks noGrp="1" noChangeArrowheads="1"/>
          </p:cNvSpPr>
          <p:nvPr>
            <p:ph type="title"/>
          </p:nvPr>
        </p:nvSpPr>
        <p:spPr/>
        <p:txBody>
          <a:bodyPr/>
          <a:lstStyle/>
          <a:p>
            <a:r>
              <a:rPr lang="en-US" altLang="en-US" smtClean="0"/>
              <a:t>Step 3 in Modeling</a:t>
            </a:r>
          </a:p>
        </p:txBody>
      </p:sp>
      <p:sp>
        <p:nvSpPr>
          <p:cNvPr id="270342" name="Rectangle 3"/>
          <p:cNvSpPr>
            <a:spLocks noGrp="1" noChangeArrowheads="1"/>
          </p:cNvSpPr>
          <p:nvPr>
            <p:ph type="body" idx="1"/>
          </p:nvPr>
        </p:nvSpPr>
        <p:spPr/>
        <p:txBody>
          <a:bodyPr/>
          <a:lstStyle/>
          <a:p>
            <a:pPr>
              <a:lnSpc>
                <a:spcPct val="90000"/>
              </a:lnSpc>
            </a:pPr>
            <a:r>
              <a:rPr lang="en-US" altLang="en-US" smtClean="0">
                <a:cs typeface="Times New Roman" pitchFamily="18" charset="0"/>
              </a:rPr>
              <a:t>The model with the random slope fits the data better than the model with the fixed slope</a:t>
            </a:r>
          </a:p>
        </p:txBody>
      </p:sp>
      <p:pic>
        <p:nvPicPr>
          <p:cNvPr id="270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41148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33600"/>
            <a:ext cx="4114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6042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723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E3F4C88-ED3A-47BA-8C7F-826F454EB9AD}" type="slidenum">
              <a:rPr lang="en-US" altLang="en-US" sz="1000"/>
              <a:pPr>
                <a:spcBef>
                  <a:spcPct val="0"/>
                </a:spcBef>
                <a:buFontTx/>
                <a:buNone/>
              </a:pPr>
              <a:t>81</a:t>
            </a:fld>
            <a:endParaRPr lang="en-US" altLang="en-US" sz="1000"/>
          </a:p>
        </p:txBody>
      </p:sp>
      <p:sp>
        <p:nvSpPr>
          <p:cNvPr id="272389" name="Rectangle 4"/>
          <p:cNvSpPr>
            <a:spLocks noGrp="1" noChangeArrowheads="1"/>
          </p:cNvSpPr>
          <p:nvPr>
            <p:ph type="title"/>
          </p:nvPr>
        </p:nvSpPr>
        <p:spPr/>
        <p:txBody>
          <a:bodyPr/>
          <a:lstStyle/>
          <a:p>
            <a:r>
              <a:rPr lang="en-US" altLang="en-US" smtClean="0"/>
              <a:t>Step 4 in Modeling</a:t>
            </a:r>
          </a:p>
        </p:txBody>
      </p:sp>
      <p:sp>
        <p:nvSpPr>
          <p:cNvPr id="272390" name="Rectangle 5"/>
          <p:cNvSpPr>
            <a:spLocks noGrp="1" noChangeArrowheads="1"/>
          </p:cNvSpPr>
          <p:nvPr>
            <p:ph type="body" idx="1"/>
          </p:nvPr>
        </p:nvSpPr>
        <p:spPr/>
        <p:txBody>
          <a:bodyPr/>
          <a:lstStyle/>
          <a:p>
            <a:r>
              <a:rPr lang="en-US" altLang="en-US" smtClean="0"/>
              <a:t>In a well-specified model, there will not be any discernible pattern to the residuals.</a:t>
            </a:r>
          </a:p>
          <a:p>
            <a:pPr lvl="1"/>
            <a:r>
              <a:rPr lang="en-US" altLang="en-US" smtClean="0"/>
              <a:t>The residuals should be unrelated to each other</a:t>
            </a:r>
          </a:p>
          <a:p>
            <a:r>
              <a:rPr lang="en-US" altLang="en-US" smtClean="0"/>
              <a:t>When there is a pattern associated with the residuals, then this pattern needs to be accounted for in the model.</a:t>
            </a:r>
          </a:p>
          <a:p>
            <a:r>
              <a:rPr lang="en-US" altLang="en-US" smtClean="0"/>
              <a:t>Failure to correctly model the error structure will lead to biases such as incorrect standard errors.</a:t>
            </a:r>
          </a:p>
        </p:txBody>
      </p:sp>
    </p:spTree>
    <p:extLst>
      <p:ext uri="{BB962C8B-B14F-4D97-AF65-F5344CB8AC3E}">
        <p14:creationId xmlns:p14="http://schemas.microsoft.com/office/powerpoint/2010/main" val="31209170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744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CD035B0-4F87-4954-9A60-EE9BEDD44029}" type="slidenum">
              <a:rPr lang="en-US" altLang="en-US" sz="1000"/>
              <a:pPr>
                <a:spcBef>
                  <a:spcPct val="0"/>
                </a:spcBef>
                <a:buFontTx/>
                <a:buNone/>
              </a:pPr>
              <a:t>82</a:t>
            </a:fld>
            <a:endParaRPr lang="en-US" altLang="en-US" sz="1000"/>
          </a:p>
        </p:txBody>
      </p:sp>
      <p:sp>
        <p:nvSpPr>
          <p:cNvPr id="274437" name="Rectangle 4"/>
          <p:cNvSpPr>
            <a:spLocks noGrp="1" noChangeArrowheads="1"/>
          </p:cNvSpPr>
          <p:nvPr>
            <p:ph type="title"/>
          </p:nvPr>
        </p:nvSpPr>
        <p:spPr/>
        <p:txBody>
          <a:bodyPr/>
          <a:lstStyle/>
          <a:p>
            <a:r>
              <a:rPr lang="en-US" altLang="en-US" smtClean="0"/>
              <a:t>Step 4 in Modeling</a:t>
            </a:r>
          </a:p>
        </p:txBody>
      </p:sp>
      <p:sp>
        <p:nvSpPr>
          <p:cNvPr id="274438" name="Rectangle 5"/>
          <p:cNvSpPr>
            <a:spLocks noGrp="1" noChangeArrowheads="1"/>
          </p:cNvSpPr>
          <p:nvPr>
            <p:ph type="body" idx="1"/>
          </p:nvPr>
        </p:nvSpPr>
        <p:spPr/>
        <p:txBody>
          <a:bodyPr/>
          <a:lstStyle/>
          <a:p>
            <a:r>
              <a:rPr lang="en-US" altLang="en-US" smtClean="0"/>
              <a:t>Error structure specification is generally not an issue in multilevel models because lower-level observations are unordered.</a:t>
            </a:r>
          </a:p>
          <a:p>
            <a:r>
              <a:rPr lang="en-US" altLang="en-US" smtClean="0"/>
              <a:t>In longitudinal data repeated measures are ordered and likely to create patterns of:</a:t>
            </a:r>
          </a:p>
          <a:p>
            <a:pPr lvl="1"/>
            <a:r>
              <a:rPr lang="en-US" altLang="en-US" smtClean="0"/>
              <a:t>Autocorrelation</a:t>
            </a:r>
          </a:p>
          <a:p>
            <a:pPr lvl="2"/>
            <a:r>
              <a:rPr lang="en-US" altLang="en-US" smtClean="0"/>
              <a:t>Observations close to each other in time are more related than observations far apart in time</a:t>
            </a:r>
          </a:p>
          <a:p>
            <a:pPr lvl="1"/>
            <a:r>
              <a:rPr lang="en-US" altLang="en-US" smtClean="0"/>
              <a:t>Heteroscedasticity</a:t>
            </a:r>
          </a:p>
          <a:p>
            <a:pPr lvl="2"/>
            <a:r>
              <a:rPr lang="en-US" altLang="en-US" smtClean="0"/>
              <a:t>Variance increases or decreases over time</a:t>
            </a:r>
          </a:p>
          <a:p>
            <a:endParaRPr lang="en-US" altLang="en-US" smtClean="0"/>
          </a:p>
        </p:txBody>
      </p:sp>
    </p:spTree>
    <p:extLst>
      <p:ext uri="{BB962C8B-B14F-4D97-AF65-F5344CB8AC3E}">
        <p14:creationId xmlns:p14="http://schemas.microsoft.com/office/powerpoint/2010/main" val="22959770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US"/>
              <a:t>Copyright Paul D. Bliese</a:t>
            </a:r>
          </a:p>
        </p:txBody>
      </p:sp>
      <p:sp>
        <p:nvSpPr>
          <p:cNvPr id="2805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1AAA8D5-0DED-4BB2-8DC0-0E7238ED6268}" type="slidenum">
              <a:rPr lang="en-US" altLang="en-US" sz="1000"/>
              <a:pPr>
                <a:spcBef>
                  <a:spcPct val="0"/>
                </a:spcBef>
                <a:buFontTx/>
                <a:buNone/>
              </a:pPr>
              <a:t>83</a:t>
            </a:fld>
            <a:endParaRPr lang="en-US" altLang="en-US" sz="1000"/>
          </a:p>
        </p:txBody>
      </p:sp>
      <p:sp>
        <p:nvSpPr>
          <p:cNvPr id="280581" name="Rectangle 2"/>
          <p:cNvSpPr>
            <a:spLocks noGrp="1" noChangeArrowheads="1"/>
          </p:cNvSpPr>
          <p:nvPr>
            <p:ph type="title"/>
          </p:nvPr>
        </p:nvSpPr>
        <p:spPr/>
        <p:txBody>
          <a:bodyPr/>
          <a:lstStyle/>
          <a:p>
            <a:r>
              <a:rPr lang="en-US" altLang="en-US" smtClean="0"/>
              <a:t>Step 4 in Modeling</a:t>
            </a:r>
          </a:p>
        </p:txBody>
      </p:sp>
      <p:sp>
        <p:nvSpPr>
          <p:cNvPr id="280582" name="Rectangle 3"/>
          <p:cNvSpPr>
            <a:spLocks noGrp="1" noChangeArrowheads="1"/>
          </p:cNvSpPr>
          <p:nvPr>
            <p:ph type="body" idx="1"/>
          </p:nvPr>
        </p:nvSpPr>
        <p:spPr>
          <a:xfrm>
            <a:off x="584200" y="1275665"/>
            <a:ext cx="7924800" cy="4800600"/>
          </a:xfrm>
        </p:spPr>
        <p:txBody>
          <a:bodyPr/>
          <a:lstStyle/>
          <a:p>
            <a:pPr>
              <a:lnSpc>
                <a:spcPct val="90000"/>
              </a:lnSpc>
            </a:pPr>
            <a:r>
              <a:rPr lang="en-US" altLang="en-US" dirty="0" smtClean="0">
                <a:cs typeface="Times New Roman" pitchFamily="18" charset="0"/>
              </a:rPr>
              <a:t>Check for autocorrelation in </a:t>
            </a:r>
            <a:r>
              <a:rPr lang="en-US" altLang="en-US" dirty="0" err="1" smtClean="0">
                <a:cs typeface="Times New Roman" pitchFamily="18" charset="0"/>
              </a:rPr>
              <a:t>lme</a:t>
            </a:r>
            <a:r>
              <a:rPr lang="en-US" altLang="en-US" dirty="0" smtClean="0">
                <a:cs typeface="Times New Roman" pitchFamily="18" charset="0"/>
              </a:rPr>
              <a:t> (AR1)</a:t>
            </a:r>
          </a:p>
          <a:p>
            <a:pPr lvl="1">
              <a:lnSpc>
                <a:spcPct val="90000"/>
              </a:lnSpc>
            </a:pPr>
            <a:r>
              <a:rPr lang="en-US" altLang="en-US" dirty="0" smtClean="0">
                <a:cs typeface="Times New Roman" pitchFamily="18" charset="0"/>
              </a:rPr>
              <a:t>Final Step 3 Model</a:t>
            </a:r>
          </a:p>
          <a:p>
            <a:pPr lvl="1">
              <a:lnSpc>
                <a:spcPct val="90000"/>
              </a:lnSpc>
            </a:pPr>
            <a:endParaRPr lang="en-US" altLang="en-US" dirty="0" smtClean="0">
              <a:cs typeface="Times New Roman" pitchFamily="18" charset="0"/>
            </a:endParaRPr>
          </a:p>
          <a:p>
            <a:pPr lvl="1">
              <a:lnSpc>
                <a:spcPct val="90000"/>
              </a:lnSpc>
              <a:buFontTx/>
              <a:buNone/>
            </a:pPr>
            <a:endParaRPr lang="en-US" altLang="en-US" sz="2000" dirty="0" smtClean="0">
              <a:latin typeface="Courier New" pitchFamily="49" charset="0"/>
              <a:cs typeface="Times New Roman" pitchFamily="18" charset="0"/>
            </a:endParaRPr>
          </a:p>
          <a:p>
            <a:pPr lvl="1">
              <a:lnSpc>
                <a:spcPct val="90000"/>
              </a:lnSpc>
              <a:buFontTx/>
              <a:buNone/>
            </a:pPr>
            <a:endParaRPr lang="en-US" altLang="en-US" sz="2000" dirty="0" smtClean="0">
              <a:latin typeface="Courier New" pitchFamily="49" charset="0"/>
              <a:cs typeface="Times New Roman" pitchFamily="18" charset="0"/>
            </a:endParaRPr>
          </a:p>
          <a:p>
            <a:pPr lvl="1">
              <a:lnSpc>
                <a:spcPct val="90000"/>
              </a:lnSpc>
            </a:pPr>
            <a:r>
              <a:rPr lang="en-US" altLang="en-US" dirty="0" smtClean="0">
                <a:cs typeface="Times New Roman" pitchFamily="18" charset="0"/>
              </a:rPr>
              <a:t>Add Autocorrelation</a:t>
            </a:r>
          </a:p>
          <a:p>
            <a:pPr lvl="1">
              <a:lnSpc>
                <a:spcPct val="90000"/>
              </a:lnSpc>
              <a:buFontTx/>
              <a:buNone/>
            </a:pPr>
            <a:endParaRPr lang="en-US" altLang="en-US" sz="2000" dirty="0" smtClean="0">
              <a:latin typeface="Courier New" pitchFamily="49" charset="0"/>
              <a:cs typeface="Times New Roman" pitchFamily="18" charset="0"/>
            </a:endParaRPr>
          </a:p>
          <a:p>
            <a:pPr lvl="1">
              <a:lnSpc>
                <a:spcPct val="90000"/>
              </a:lnSpc>
              <a:buFontTx/>
              <a:buNone/>
            </a:pPr>
            <a:endParaRPr lang="en-US" altLang="en-US" sz="2000" dirty="0" smtClean="0">
              <a:latin typeface="Courier New" pitchFamily="49" charset="0"/>
              <a:cs typeface="Times New Roman" pitchFamily="18" charset="0"/>
            </a:endParaRPr>
          </a:p>
          <a:p>
            <a:pPr lvl="1">
              <a:lnSpc>
                <a:spcPct val="90000"/>
              </a:lnSpc>
            </a:pPr>
            <a:r>
              <a:rPr lang="en-US" altLang="en-US" dirty="0" smtClean="0">
                <a:cs typeface="Times New Roman" pitchFamily="18" charset="0"/>
              </a:rPr>
              <a:t>Contrast Models</a:t>
            </a:r>
          </a:p>
        </p:txBody>
      </p:sp>
      <p:sp>
        <p:nvSpPr>
          <p:cNvPr id="280583" name="Text Box 4"/>
          <p:cNvSpPr txBox="1">
            <a:spLocks noChangeArrowheads="1"/>
          </p:cNvSpPr>
          <p:nvPr/>
        </p:nvSpPr>
        <p:spPr bwMode="auto">
          <a:xfrm>
            <a:off x="1355725" y="2063995"/>
            <a:ext cx="6381750"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tmod3&lt;-</a:t>
            </a:r>
            <a:r>
              <a:rPr lang="en-US" altLang="en-US" sz="1800" dirty="0" err="1" smtClean="0">
                <a:latin typeface="Courier New" pitchFamily="49" charset="0"/>
              </a:rPr>
              <a:t>lme</a:t>
            </a:r>
            <a:r>
              <a:rPr lang="en-US" altLang="en-US" sz="1800" dirty="0" smtClean="0">
                <a:latin typeface="Courier New" pitchFamily="49" charset="0"/>
              </a:rPr>
              <a:t>(</a:t>
            </a:r>
            <a:r>
              <a:rPr lang="en-US" altLang="en-US" sz="1800" dirty="0" err="1" smtClean="0">
                <a:latin typeface="Courier New" pitchFamily="49" charset="0"/>
              </a:rPr>
              <a:t>JSAT~TIME,random</a:t>
            </a:r>
            <a:r>
              <a:rPr lang="en-US" altLang="en-US" sz="1800" dirty="0">
                <a:latin typeface="Courier New" pitchFamily="49" charset="0"/>
              </a:rPr>
              <a:t>=~TIME|SUBNUM,</a:t>
            </a:r>
          </a:p>
          <a:p>
            <a:pPr>
              <a:spcBef>
                <a:spcPct val="0"/>
              </a:spcBef>
              <a:buFontTx/>
              <a:buNone/>
            </a:pPr>
            <a:r>
              <a:rPr lang="en-US" altLang="en-US" sz="1800" dirty="0" smtClean="0">
                <a:latin typeface="Courier New" pitchFamily="49" charset="0"/>
              </a:rPr>
              <a:t>data=</a:t>
            </a:r>
            <a:r>
              <a:rPr lang="en-US" altLang="en-US" sz="1800" dirty="0" err="1" smtClean="0">
                <a:latin typeface="Courier New" pitchFamily="49" charset="0"/>
              </a:rPr>
              <a:t>univbct,na.action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p:txBody>
      </p:sp>
      <p:sp>
        <p:nvSpPr>
          <p:cNvPr id="280584" name="Text Box 6"/>
          <p:cNvSpPr txBox="1">
            <a:spLocks noChangeArrowheads="1"/>
          </p:cNvSpPr>
          <p:nvPr/>
        </p:nvSpPr>
        <p:spPr bwMode="auto">
          <a:xfrm>
            <a:off x="1628657" y="3352800"/>
            <a:ext cx="5808558"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smtClean="0">
                <a:latin typeface="Courier New" pitchFamily="49" charset="0"/>
              </a:rPr>
              <a:t>&gt; tmod4a</a:t>
            </a:r>
            <a:r>
              <a:rPr lang="en-US" altLang="en-US" sz="1800" dirty="0">
                <a:latin typeface="Courier New" pitchFamily="49" charset="0"/>
              </a:rPr>
              <a:t>&lt;-</a:t>
            </a:r>
            <a:r>
              <a:rPr lang="en-US" altLang="en-US" sz="1800" dirty="0" smtClean="0">
                <a:latin typeface="Courier New" pitchFamily="49" charset="0"/>
              </a:rPr>
              <a:t>update(tmod3,</a:t>
            </a:r>
          </a:p>
          <a:p>
            <a:pPr>
              <a:spcBef>
                <a:spcPct val="0"/>
              </a:spcBef>
              <a:buFontTx/>
              <a:buNone/>
            </a:pPr>
            <a:r>
              <a:rPr lang="en-US" altLang="en-US" sz="1800" dirty="0" smtClean="0">
                <a:latin typeface="Courier New" pitchFamily="49" charset="0"/>
              </a:rPr>
              <a:t>  correlation=corAR1(form=~1|SUBNUM))</a:t>
            </a:r>
            <a:endParaRPr lang="en-US" altLang="en-US" sz="1800" dirty="0">
              <a:latin typeface="Courier New" pitchFamily="49" charset="0"/>
            </a:endParaRPr>
          </a:p>
        </p:txBody>
      </p:sp>
      <p:sp>
        <p:nvSpPr>
          <p:cNvPr id="280585" name="Text Box 7"/>
          <p:cNvSpPr txBox="1">
            <a:spLocks noChangeArrowheads="1"/>
          </p:cNvSpPr>
          <p:nvPr/>
        </p:nvSpPr>
        <p:spPr bwMode="auto">
          <a:xfrm>
            <a:off x="952021" y="4495800"/>
            <a:ext cx="7161831" cy="120032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(tmod3,tmod4a)</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smtClean="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tmod3      1  6 </a:t>
            </a:r>
            <a:r>
              <a:rPr lang="en-US" altLang="en-US" sz="1800" dirty="0" smtClean="0">
                <a:latin typeface="Courier New" pitchFamily="49" charset="0"/>
              </a:rPr>
              <a:t>-</a:t>
            </a:r>
            <a:r>
              <a:rPr lang="en-US" altLang="en-US" sz="1800" dirty="0">
                <a:latin typeface="Courier New" pitchFamily="49" charset="0"/>
              </a:rPr>
              <a:t>1711.066                        </a:t>
            </a:r>
          </a:p>
          <a:p>
            <a:pPr>
              <a:spcBef>
                <a:spcPct val="0"/>
              </a:spcBef>
              <a:buFontTx/>
              <a:buNone/>
            </a:pPr>
            <a:r>
              <a:rPr lang="en-US" altLang="en-US" sz="1800" dirty="0">
                <a:latin typeface="Courier New" pitchFamily="49" charset="0"/>
              </a:rPr>
              <a:t>tmod4a     2  7 </a:t>
            </a:r>
            <a:r>
              <a:rPr lang="en-US" altLang="en-US" sz="1800" dirty="0" smtClean="0">
                <a:latin typeface="Courier New" pitchFamily="49" charset="0"/>
              </a:rPr>
              <a:t>-</a:t>
            </a:r>
            <a:r>
              <a:rPr lang="en-US" altLang="en-US" sz="1800" dirty="0">
                <a:latin typeface="Courier New" pitchFamily="49" charset="0"/>
              </a:rPr>
              <a:t>1707.861 1 vs 2 6.409824  0.0113</a:t>
            </a:r>
          </a:p>
        </p:txBody>
      </p:sp>
    </p:spTree>
    <p:extLst>
      <p:ext uri="{BB962C8B-B14F-4D97-AF65-F5344CB8AC3E}">
        <p14:creationId xmlns:p14="http://schemas.microsoft.com/office/powerpoint/2010/main" val="35134346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826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C56066F-8B51-4FDF-B924-41361B1BC421}" type="slidenum">
              <a:rPr lang="en-US" altLang="en-US" sz="1000"/>
              <a:pPr>
                <a:spcBef>
                  <a:spcPct val="0"/>
                </a:spcBef>
                <a:buFontTx/>
                <a:buNone/>
              </a:pPr>
              <a:t>84</a:t>
            </a:fld>
            <a:endParaRPr lang="en-US" altLang="en-US" sz="1000"/>
          </a:p>
        </p:txBody>
      </p:sp>
      <p:sp>
        <p:nvSpPr>
          <p:cNvPr id="282629" name="Rectangle 3"/>
          <p:cNvSpPr>
            <a:spLocks noGrp="1" noChangeArrowheads="1"/>
          </p:cNvSpPr>
          <p:nvPr>
            <p:ph type="title"/>
          </p:nvPr>
        </p:nvSpPr>
        <p:spPr/>
        <p:txBody>
          <a:bodyPr/>
          <a:lstStyle/>
          <a:p>
            <a:r>
              <a:rPr lang="en-US" altLang="en-US" smtClean="0"/>
              <a:t>Step 4 in Modeling</a:t>
            </a:r>
          </a:p>
        </p:txBody>
      </p:sp>
      <p:sp>
        <p:nvSpPr>
          <p:cNvPr id="282630" name="Rectangle 4"/>
          <p:cNvSpPr>
            <a:spLocks noGrp="1" noChangeArrowheads="1"/>
          </p:cNvSpPr>
          <p:nvPr>
            <p:ph type="body" idx="1"/>
          </p:nvPr>
        </p:nvSpPr>
        <p:spPr>
          <a:xfrm>
            <a:off x="685800" y="1295400"/>
            <a:ext cx="7924800" cy="4800600"/>
          </a:xfrm>
        </p:spPr>
        <p:txBody>
          <a:bodyPr/>
          <a:lstStyle/>
          <a:p>
            <a:pPr>
              <a:lnSpc>
                <a:spcPct val="90000"/>
              </a:lnSpc>
            </a:pPr>
            <a:r>
              <a:rPr lang="en-US" altLang="en-US" dirty="0" smtClean="0">
                <a:cs typeface="Times New Roman" pitchFamily="18" charset="0"/>
              </a:rPr>
              <a:t>Get estimate of the degree of autocorrelation</a:t>
            </a:r>
          </a:p>
          <a:p>
            <a:pPr lvl="1">
              <a:lnSpc>
                <a:spcPct val="90000"/>
              </a:lnSpc>
            </a:pPr>
            <a:r>
              <a:rPr lang="en-US" altLang="en-US" dirty="0" smtClean="0">
                <a:cs typeface="Times New Roman" pitchFamily="18" charset="0"/>
              </a:rPr>
              <a:t>Phi coefficient is positive (</a:t>
            </a:r>
            <a:r>
              <a:rPr lang="en-US" altLang="en-US" dirty="0" err="1" smtClean="0">
                <a:cs typeface="Times New Roman" pitchFamily="18" charset="0"/>
              </a:rPr>
              <a:t>Pinheiro</a:t>
            </a:r>
            <a:r>
              <a:rPr lang="en-US" altLang="en-US" dirty="0" smtClean="0">
                <a:cs typeface="Times New Roman" pitchFamily="18" charset="0"/>
              </a:rPr>
              <a:t> &amp; Bates, 2000, p. 229)</a:t>
            </a:r>
          </a:p>
          <a:p>
            <a:pPr lvl="1">
              <a:lnSpc>
                <a:spcPct val="90000"/>
              </a:lnSpc>
              <a:buFontTx/>
              <a:buNone/>
            </a:pPr>
            <a:endParaRPr lang="en-US" altLang="en-US" sz="2000" dirty="0" smtClean="0">
              <a:latin typeface="Courier New" pitchFamily="49" charset="0"/>
              <a:cs typeface="Times New Roman" pitchFamily="18" charset="0"/>
            </a:endParaRPr>
          </a:p>
        </p:txBody>
      </p:sp>
      <p:sp>
        <p:nvSpPr>
          <p:cNvPr id="282631" name="Text Box 7"/>
          <p:cNvSpPr txBox="1">
            <a:spLocks noChangeArrowheads="1"/>
          </p:cNvSpPr>
          <p:nvPr/>
        </p:nvSpPr>
        <p:spPr bwMode="auto">
          <a:xfrm>
            <a:off x="1752600" y="2133600"/>
            <a:ext cx="555307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summary(tmod4a)</a:t>
            </a:r>
          </a:p>
          <a:p>
            <a:pPr>
              <a:spcBef>
                <a:spcPct val="0"/>
              </a:spcBef>
              <a:buFontTx/>
              <a:buNone/>
            </a:pPr>
            <a:r>
              <a:rPr lang="en-US" altLang="en-US" sz="1800" dirty="0">
                <a:latin typeface="Courier New" pitchFamily="49" charset="0"/>
              </a:rPr>
              <a:t>Linear mixed-effects model fit by REML</a:t>
            </a:r>
          </a:p>
          <a:p>
            <a:pPr>
              <a:spcBef>
                <a:spcPct val="0"/>
              </a:spcBef>
              <a:buFontTx/>
              <a:buNone/>
            </a:pPr>
            <a:r>
              <a:rPr lang="en-US" altLang="en-US" sz="1800" dirty="0">
                <a:latin typeface="Courier New" pitchFamily="49" charset="0"/>
              </a:rPr>
              <a:t> Data: GROWSAT.UNIV </a:t>
            </a:r>
          </a:p>
          <a:p>
            <a:pPr>
              <a:spcBef>
                <a:spcPct val="0"/>
              </a:spcBef>
              <a:buFontTx/>
              <a:buNone/>
            </a:pPr>
            <a:r>
              <a:rPr lang="en-US" altLang="en-US" sz="1800" dirty="0">
                <a:latin typeface="Courier New" pitchFamily="49" charset="0"/>
              </a:rPr>
              <a:t>       AIC      BIC    </a:t>
            </a:r>
            <a:r>
              <a:rPr lang="en-US" altLang="en-US" sz="1800" dirty="0" err="1">
                <a:latin typeface="Courier New" pitchFamily="49" charset="0"/>
              </a:rPr>
              <a:t>logLik</a:t>
            </a:r>
            <a:endParaRPr lang="en-US" altLang="en-US" sz="1800" dirty="0">
              <a:latin typeface="Courier New" pitchFamily="49" charset="0"/>
            </a:endParaRPr>
          </a:p>
          <a:p>
            <a:pPr>
              <a:spcBef>
                <a:spcPct val="0"/>
              </a:spcBef>
              <a:buFontTx/>
              <a:buNone/>
            </a:pPr>
            <a:r>
              <a:rPr lang="en-US" altLang="en-US" sz="1800" dirty="0">
                <a:latin typeface="Courier New" pitchFamily="49" charset="0"/>
              </a:rPr>
              <a:t>  3429.722 3466.401 -1707.861</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Correlation 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b="1" dirty="0">
                <a:latin typeface="Courier New" pitchFamily="49" charset="0"/>
              </a:rPr>
              <a:t>0.3763924</a:t>
            </a:r>
          </a:p>
        </p:txBody>
      </p:sp>
    </p:spTree>
    <p:extLst>
      <p:ext uri="{BB962C8B-B14F-4D97-AF65-F5344CB8AC3E}">
        <p14:creationId xmlns:p14="http://schemas.microsoft.com/office/powerpoint/2010/main" val="35990839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Copyright Paul D. Bliese</a:t>
            </a:r>
          </a:p>
        </p:txBody>
      </p:sp>
      <p:sp>
        <p:nvSpPr>
          <p:cNvPr id="289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809EE5B-947C-465E-B8D0-59E9E7004FBC}" type="slidenum">
              <a:rPr lang="en-US" altLang="en-US" sz="1000"/>
              <a:pPr>
                <a:spcBef>
                  <a:spcPct val="0"/>
                </a:spcBef>
                <a:buFontTx/>
                <a:buNone/>
              </a:pPr>
              <a:t>85</a:t>
            </a:fld>
            <a:endParaRPr lang="en-US" altLang="en-US" sz="1000"/>
          </a:p>
        </p:txBody>
      </p:sp>
      <p:sp>
        <p:nvSpPr>
          <p:cNvPr id="289797" name="Rectangle 7"/>
          <p:cNvSpPr>
            <a:spLocks noGrp="1" noChangeArrowheads="1"/>
          </p:cNvSpPr>
          <p:nvPr>
            <p:ph type="title"/>
          </p:nvPr>
        </p:nvSpPr>
        <p:spPr/>
        <p:txBody>
          <a:bodyPr/>
          <a:lstStyle/>
          <a:p>
            <a:r>
              <a:rPr lang="en-US" altLang="en-US" smtClean="0"/>
              <a:t>Step 4 in Modeling</a:t>
            </a:r>
          </a:p>
        </p:txBody>
      </p:sp>
      <p:sp>
        <p:nvSpPr>
          <p:cNvPr id="289798" name="Rectangle 8"/>
          <p:cNvSpPr>
            <a:spLocks noGrp="1" noChangeArrowheads="1"/>
          </p:cNvSpPr>
          <p:nvPr>
            <p:ph type="body" idx="1"/>
          </p:nvPr>
        </p:nvSpPr>
        <p:spPr/>
        <p:txBody>
          <a:bodyPr/>
          <a:lstStyle/>
          <a:p>
            <a:r>
              <a:rPr lang="en-US" altLang="en-US" dirty="0" smtClean="0"/>
              <a:t>Formal check for heteroscedasticity</a:t>
            </a:r>
          </a:p>
          <a:p>
            <a:endParaRPr lang="en-US" altLang="en-US" dirty="0" smtClean="0"/>
          </a:p>
        </p:txBody>
      </p:sp>
      <p:sp>
        <p:nvSpPr>
          <p:cNvPr id="289800" name="Text Box 9"/>
          <p:cNvSpPr txBox="1">
            <a:spLocks noChangeArrowheads="1"/>
          </p:cNvSpPr>
          <p:nvPr/>
        </p:nvSpPr>
        <p:spPr bwMode="auto">
          <a:xfrm>
            <a:off x="863969" y="1982086"/>
            <a:ext cx="7277100"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tmod4b&lt;-update(tmod4a,weights=</a:t>
            </a:r>
            <a:r>
              <a:rPr lang="en-US" altLang="en-US" sz="1800" dirty="0" err="1">
                <a:latin typeface="Courier New" pitchFamily="49" charset="0"/>
              </a:rPr>
              <a:t>varExp</a:t>
            </a:r>
            <a:r>
              <a:rPr lang="en-US" altLang="en-US" sz="1800" dirty="0">
                <a:latin typeface="Courier New" pitchFamily="49" charset="0"/>
              </a:rPr>
              <a:t>(form=~TIME))</a:t>
            </a:r>
          </a:p>
          <a:p>
            <a:pPr>
              <a:spcBef>
                <a:spcPct val="0"/>
              </a:spcBef>
              <a:buFontTx/>
              <a:buNone/>
            </a:pPr>
            <a:r>
              <a:rPr lang="en-US" altLang="en-US" sz="1800" b="1" dirty="0" smtClean="0">
                <a:latin typeface="Courier New" pitchFamily="49" charset="0"/>
              </a:rPr>
              <a:t># Warning Message </a:t>
            </a:r>
            <a:endParaRPr lang="en-US" altLang="en-US" sz="1800" b="1" dirty="0">
              <a:latin typeface="Courier New" pitchFamily="49" charset="0"/>
            </a:endParaRP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smtClean="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(tmod4a,tmod4b)</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smtClean="0">
                <a:latin typeface="Courier New" pitchFamily="49" charset="0"/>
              </a:rPr>
              <a:t>   </a:t>
            </a:r>
            <a:r>
              <a:rPr lang="en-US" altLang="en-US" sz="1800" dirty="0" err="1" smtClean="0">
                <a:latin typeface="Courier New" pitchFamily="49" charset="0"/>
              </a:rPr>
              <a:t>logLik</a:t>
            </a:r>
            <a:r>
              <a:rPr lang="en-US" altLang="en-US" sz="1800" dirty="0" smtClean="0">
                <a:latin typeface="Courier New" pitchFamily="49" charset="0"/>
              </a:rPr>
              <a:t>   </a:t>
            </a:r>
            <a:r>
              <a:rPr lang="en-US" altLang="en-US" sz="1800" dirty="0">
                <a:latin typeface="Courier New" pitchFamily="49" charset="0"/>
              </a:rPr>
              <a:t>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tmod4a     1  7 </a:t>
            </a:r>
            <a:r>
              <a:rPr lang="en-US" altLang="en-US" sz="1800" dirty="0" smtClean="0">
                <a:latin typeface="Courier New" pitchFamily="49" charset="0"/>
              </a:rPr>
              <a:t>-</a:t>
            </a:r>
            <a:r>
              <a:rPr lang="en-US" altLang="en-US" sz="1800" dirty="0">
                <a:latin typeface="Courier New" pitchFamily="49" charset="0"/>
              </a:rPr>
              <a:t>1707.861                        </a:t>
            </a:r>
          </a:p>
          <a:p>
            <a:pPr>
              <a:spcBef>
                <a:spcPct val="0"/>
              </a:spcBef>
              <a:buFontTx/>
              <a:buNone/>
            </a:pPr>
            <a:r>
              <a:rPr lang="en-US" altLang="en-US" sz="1800" dirty="0">
                <a:latin typeface="Courier New" pitchFamily="49" charset="0"/>
              </a:rPr>
              <a:t>tmod4b     2  8 </a:t>
            </a:r>
            <a:r>
              <a:rPr lang="en-US" altLang="en-US" sz="1800" dirty="0" smtClean="0">
                <a:latin typeface="Courier New" pitchFamily="49" charset="0"/>
              </a:rPr>
              <a:t>-</a:t>
            </a:r>
            <a:r>
              <a:rPr lang="en-US" altLang="en-US" sz="1800" dirty="0">
                <a:latin typeface="Courier New" pitchFamily="49" charset="0"/>
              </a:rPr>
              <a:t>1706.199 1 vs 2 3.323143  0.0683</a:t>
            </a:r>
          </a:p>
        </p:txBody>
      </p:sp>
    </p:spTree>
    <p:extLst>
      <p:ext uri="{BB962C8B-B14F-4D97-AF65-F5344CB8AC3E}">
        <p14:creationId xmlns:p14="http://schemas.microsoft.com/office/powerpoint/2010/main" val="19829143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91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E853452-181F-4514-A6C7-8FA7470634CF}" type="slidenum">
              <a:rPr lang="en-US" altLang="en-US" sz="1000"/>
              <a:pPr>
                <a:spcBef>
                  <a:spcPct val="0"/>
                </a:spcBef>
                <a:buFontTx/>
                <a:buNone/>
              </a:pPr>
              <a:t>86</a:t>
            </a:fld>
            <a:endParaRPr lang="en-US" altLang="en-US" sz="1000"/>
          </a:p>
        </p:txBody>
      </p:sp>
      <p:sp>
        <p:nvSpPr>
          <p:cNvPr id="291845" name="Rectangle 3"/>
          <p:cNvSpPr>
            <a:spLocks noGrp="1" noChangeArrowheads="1"/>
          </p:cNvSpPr>
          <p:nvPr>
            <p:ph type="title"/>
          </p:nvPr>
        </p:nvSpPr>
        <p:spPr/>
        <p:txBody>
          <a:bodyPr/>
          <a:lstStyle/>
          <a:p>
            <a:r>
              <a:rPr lang="en-US" altLang="en-US" smtClean="0"/>
              <a:t>Step 4 in Modeling</a:t>
            </a:r>
          </a:p>
        </p:txBody>
      </p:sp>
      <p:sp>
        <p:nvSpPr>
          <p:cNvPr id="291846" name="Rectangle 4"/>
          <p:cNvSpPr>
            <a:spLocks noGrp="1" noChangeArrowheads="1"/>
          </p:cNvSpPr>
          <p:nvPr>
            <p:ph type="body" idx="1"/>
          </p:nvPr>
        </p:nvSpPr>
        <p:spPr/>
        <p:txBody>
          <a:bodyPr/>
          <a:lstStyle/>
          <a:p>
            <a:r>
              <a:rPr lang="en-US" altLang="en-US" dirty="0" smtClean="0"/>
              <a:t>Estimates of autocorrelation and </a:t>
            </a:r>
            <a:r>
              <a:rPr lang="en-US" altLang="en-US" dirty="0" err="1" smtClean="0"/>
              <a:t>heteroscedasticity</a:t>
            </a:r>
            <a:r>
              <a:rPr lang="en-US" altLang="en-US" dirty="0" smtClean="0"/>
              <a:t> </a:t>
            </a:r>
          </a:p>
        </p:txBody>
      </p:sp>
      <p:sp>
        <p:nvSpPr>
          <p:cNvPr id="291847" name="Text Box 2"/>
          <p:cNvSpPr txBox="1">
            <a:spLocks noChangeArrowheads="1"/>
          </p:cNvSpPr>
          <p:nvPr/>
        </p:nvSpPr>
        <p:spPr bwMode="auto">
          <a:xfrm>
            <a:off x="1165225" y="1784907"/>
            <a:ext cx="6461125" cy="424731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summary(tmod4b)</a:t>
            </a:r>
          </a:p>
          <a:p>
            <a:pPr>
              <a:spcBef>
                <a:spcPct val="0"/>
              </a:spcBef>
              <a:buFontTx/>
              <a:buNone/>
            </a:pPr>
            <a:endParaRPr lang="en-US" altLang="en-US" sz="1800" dirty="0" smtClean="0">
              <a:latin typeface="Courier New" pitchFamily="49" charset="0"/>
            </a:endParaRPr>
          </a:p>
          <a:p>
            <a:pPr>
              <a:spcBef>
                <a:spcPct val="0"/>
              </a:spcBef>
              <a:buFontTx/>
              <a:buNone/>
            </a:pP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Correlation 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b="1" dirty="0">
                <a:latin typeface="Courier New" pitchFamily="49" charset="0"/>
              </a:rPr>
              <a:t>0.4019757 </a:t>
            </a:r>
          </a:p>
          <a:p>
            <a:pPr>
              <a:spcBef>
                <a:spcPct val="0"/>
              </a:spcBef>
              <a:buFontTx/>
              <a:buNone/>
            </a:pPr>
            <a:r>
              <a:rPr lang="en-US" altLang="en-US" sz="1800" dirty="0">
                <a:latin typeface="Courier New" pitchFamily="49" charset="0"/>
              </a:rPr>
              <a:t>Variance function:</a:t>
            </a:r>
          </a:p>
          <a:p>
            <a:pPr>
              <a:spcBef>
                <a:spcPct val="0"/>
              </a:spcBef>
              <a:buFontTx/>
              <a:buNone/>
            </a:pPr>
            <a:r>
              <a:rPr lang="en-US" altLang="en-US" sz="1800" dirty="0">
                <a:latin typeface="Courier New" pitchFamily="49" charset="0"/>
              </a:rPr>
              <a:t> Structure: Exponential of variance covariate</a:t>
            </a:r>
          </a:p>
          <a:p>
            <a:pPr>
              <a:spcBef>
                <a:spcPct val="0"/>
              </a:spcBef>
              <a:buFontTx/>
              <a:buNone/>
            </a:pPr>
            <a:r>
              <a:rPr lang="en-US" altLang="en-US" sz="1800" dirty="0">
                <a:latin typeface="Courier New" pitchFamily="49" charset="0"/>
              </a:rPr>
              <a:t> Formula: ~TIME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expon</a:t>
            </a:r>
            <a:r>
              <a:rPr lang="en-US" altLang="en-US" sz="1800" dirty="0">
                <a:latin typeface="Courier New" pitchFamily="49" charset="0"/>
              </a:rPr>
              <a:t> </a:t>
            </a:r>
          </a:p>
          <a:p>
            <a:pPr>
              <a:spcBef>
                <a:spcPct val="0"/>
              </a:spcBef>
              <a:buFontTx/>
              <a:buNone/>
            </a:pPr>
            <a:r>
              <a:rPr lang="en-US" altLang="en-US" sz="1800" b="1" dirty="0">
                <a:latin typeface="Courier New" pitchFamily="49" charset="0"/>
              </a:rPr>
              <a:t>-0.08626299</a:t>
            </a:r>
          </a:p>
        </p:txBody>
      </p:sp>
    </p:spTree>
    <p:extLst>
      <p:ext uri="{BB962C8B-B14F-4D97-AF65-F5344CB8AC3E}">
        <p14:creationId xmlns:p14="http://schemas.microsoft.com/office/powerpoint/2010/main" val="41788047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9"/>
          <p:cNvSpPr>
            <a:spLocks noGrp="1" noChangeArrowheads="1"/>
          </p:cNvSpPr>
          <p:nvPr>
            <p:ph type="body" idx="1"/>
          </p:nvPr>
        </p:nvSpPr>
        <p:spPr>
          <a:xfrm>
            <a:off x="685800" y="1173163"/>
            <a:ext cx="7772400" cy="4826000"/>
          </a:xfrm>
        </p:spPr>
        <p:txBody>
          <a:bodyPr/>
          <a:lstStyle/>
          <a:p>
            <a:pPr>
              <a:lnSpc>
                <a:spcPct val="90000"/>
              </a:lnSpc>
            </a:pPr>
            <a:r>
              <a:rPr lang="en-US" altLang="en-US" smtClean="0">
                <a:cs typeface="Times New Roman" pitchFamily="18" charset="0"/>
              </a:rPr>
              <a:t>Final Level-1 model is:</a:t>
            </a:r>
          </a:p>
          <a:p>
            <a:pPr>
              <a:lnSpc>
                <a:spcPct val="90000"/>
              </a:lnSpc>
              <a:buFontTx/>
              <a:buNone/>
            </a:pPr>
            <a:endParaRPr lang="en-US" altLang="en-US" smtClean="0">
              <a:cs typeface="Times New Roman" pitchFamily="18" charset="0"/>
            </a:endParaRPr>
          </a:p>
        </p:txBody>
      </p:sp>
      <p:sp>
        <p:nvSpPr>
          <p:cNvPr id="10" name="Footer Placeholder 4"/>
          <p:cNvSpPr>
            <a:spLocks noGrp="1"/>
          </p:cNvSpPr>
          <p:nvPr>
            <p:ph type="ftr" sz="quarter" idx="11"/>
          </p:nvPr>
        </p:nvSpPr>
        <p:spPr/>
        <p:txBody>
          <a:bodyPr/>
          <a:lstStyle/>
          <a:p>
            <a:pPr>
              <a:defRPr/>
            </a:pPr>
            <a:r>
              <a:rPr lang="en-US"/>
              <a:t>Copyright Paul D. Bliese</a:t>
            </a:r>
          </a:p>
        </p:txBody>
      </p:sp>
      <p:sp>
        <p:nvSpPr>
          <p:cNvPr id="2959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079F481-2F6F-4CDB-9757-733B1F6681A9}" type="slidenum">
              <a:rPr lang="en-US" altLang="en-US" sz="1000"/>
              <a:pPr>
                <a:spcBef>
                  <a:spcPct val="0"/>
                </a:spcBef>
                <a:buFontTx/>
                <a:buNone/>
              </a:pPr>
              <a:t>87</a:t>
            </a:fld>
            <a:endParaRPr lang="en-US" altLang="en-US" sz="1000"/>
          </a:p>
        </p:txBody>
      </p:sp>
      <p:sp>
        <p:nvSpPr>
          <p:cNvPr id="295942" name="Text Box 1028"/>
          <p:cNvSpPr txBox="1">
            <a:spLocks noChangeArrowheads="1"/>
          </p:cNvSpPr>
          <p:nvPr/>
        </p:nvSpPr>
        <p:spPr bwMode="auto">
          <a:xfrm>
            <a:off x="1203325" y="1838325"/>
            <a:ext cx="6626225"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finlev1&lt;-</a:t>
            </a:r>
            <a:r>
              <a:rPr lang="en-US" altLang="en-US" sz="1800" dirty="0" err="1" smtClean="0">
                <a:latin typeface="Courier New" pitchFamily="49" charset="0"/>
              </a:rPr>
              <a:t>lme</a:t>
            </a:r>
            <a:r>
              <a:rPr lang="en-US" altLang="en-US" sz="1800" dirty="0" smtClean="0">
                <a:latin typeface="Courier New" pitchFamily="49" charset="0"/>
              </a:rPr>
              <a:t>(</a:t>
            </a:r>
            <a:r>
              <a:rPr lang="en-US" altLang="en-US" sz="1800" dirty="0" err="1" smtClean="0">
                <a:latin typeface="Courier New" pitchFamily="49" charset="0"/>
              </a:rPr>
              <a:t>JSAT~TIME,random</a:t>
            </a:r>
            <a:r>
              <a:rPr lang="en-US" altLang="en-US" sz="1800" dirty="0">
                <a:latin typeface="Courier New" pitchFamily="49" charset="0"/>
              </a:rPr>
              <a:t>=~TIME|SUBNUM,</a:t>
            </a:r>
          </a:p>
          <a:p>
            <a:pPr>
              <a:spcBef>
                <a:spcPct val="0"/>
              </a:spcBef>
              <a:buFontTx/>
              <a:buNone/>
            </a:pPr>
            <a:r>
              <a:rPr lang="en-US" altLang="en-US" sz="1800" dirty="0" smtClean="0">
                <a:latin typeface="Courier New" pitchFamily="49" charset="0"/>
              </a:rPr>
              <a:t> data=</a:t>
            </a:r>
            <a:r>
              <a:rPr lang="en-US" altLang="en-US" sz="1800" dirty="0" err="1" smtClean="0">
                <a:latin typeface="Courier New" pitchFamily="49" charset="0"/>
              </a:rPr>
              <a:t>univbct</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 </a:t>
            </a:r>
            <a:r>
              <a:rPr lang="en-US" altLang="en-US" sz="1800" dirty="0" smtClean="0">
                <a:latin typeface="Courier New" pitchFamily="49" charset="0"/>
              </a:rPr>
              <a:t>correlation=corAR1(form=~1|SUBNUM),</a:t>
            </a:r>
            <a:endParaRPr lang="en-US" altLang="en-US" sz="1800" dirty="0">
              <a:latin typeface="Courier New" pitchFamily="49" charset="0"/>
            </a:endParaRPr>
          </a:p>
          <a:p>
            <a:pPr>
              <a:spcBef>
                <a:spcPct val="0"/>
              </a:spcBef>
              <a:buFontTx/>
              <a:buNone/>
            </a:pPr>
            <a:r>
              <a:rPr lang="en-US" altLang="en-US" sz="1800" dirty="0" smtClean="0">
                <a:latin typeface="Courier New" pitchFamily="49" charset="0"/>
              </a:rPr>
              <a:t> </a:t>
            </a: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round(summary(finlev1)$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3.219     0.044 903  72.398   0.000</a:t>
            </a:r>
          </a:p>
          <a:p>
            <a:pPr>
              <a:spcBef>
                <a:spcPct val="0"/>
              </a:spcBef>
              <a:buFontTx/>
              <a:buNone/>
            </a:pPr>
            <a:r>
              <a:rPr lang="en-US" altLang="en-US" sz="1800" dirty="0">
                <a:latin typeface="Courier New" pitchFamily="49" charset="0"/>
              </a:rPr>
              <a:t>TIME        0.053     0.024 903   2.213   0.027</a:t>
            </a:r>
          </a:p>
        </p:txBody>
      </p:sp>
      <p:sp>
        <p:nvSpPr>
          <p:cNvPr id="295943" name="Rectangle 2"/>
          <p:cNvSpPr>
            <a:spLocks noGrp="1" noChangeArrowheads="1"/>
          </p:cNvSpPr>
          <p:nvPr>
            <p:ph type="title"/>
          </p:nvPr>
        </p:nvSpPr>
        <p:spPr/>
        <p:txBody>
          <a:bodyPr/>
          <a:lstStyle/>
          <a:p>
            <a:r>
              <a:rPr lang="en-US" altLang="en-US" smtClean="0"/>
              <a:t>Final Level-1 Model</a:t>
            </a:r>
          </a:p>
        </p:txBody>
      </p:sp>
      <p:sp>
        <p:nvSpPr>
          <p:cNvPr id="295944" name="Text Box 5"/>
          <p:cNvSpPr txBox="1">
            <a:spLocks noChangeArrowheads="1"/>
          </p:cNvSpPr>
          <p:nvPr/>
        </p:nvSpPr>
        <p:spPr bwMode="auto">
          <a:xfrm>
            <a:off x="4953000" y="4542916"/>
            <a:ext cx="2482850" cy="1565275"/>
          </a:xfrm>
          <a:prstGeom prst="rect">
            <a:avLst/>
          </a:prstGeom>
          <a:solidFill>
            <a:srgbClr val="FFCC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dirty="0"/>
              <a:t>Average level of</a:t>
            </a:r>
          </a:p>
          <a:p>
            <a:pPr eaLnBrk="1" hangingPunct="1">
              <a:spcBef>
                <a:spcPct val="0"/>
              </a:spcBef>
              <a:buFontTx/>
              <a:buNone/>
            </a:pPr>
            <a:r>
              <a:rPr lang="en-US" altLang="en-US" dirty="0"/>
              <a:t>Satisfaction at </a:t>
            </a:r>
          </a:p>
          <a:p>
            <a:pPr eaLnBrk="1" hangingPunct="1">
              <a:spcBef>
                <a:spcPct val="0"/>
              </a:spcBef>
              <a:buFontTx/>
              <a:buNone/>
            </a:pPr>
            <a:r>
              <a:rPr lang="en-US" altLang="en-US" dirty="0"/>
              <a:t>Time 0 (first data</a:t>
            </a:r>
          </a:p>
          <a:p>
            <a:pPr eaLnBrk="1" hangingPunct="1">
              <a:spcBef>
                <a:spcPct val="0"/>
              </a:spcBef>
              <a:buFontTx/>
              <a:buNone/>
            </a:pPr>
            <a:r>
              <a:rPr lang="en-US" altLang="en-US" dirty="0"/>
              <a:t>collection time)</a:t>
            </a:r>
          </a:p>
        </p:txBody>
      </p:sp>
      <p:sp>
        <p:nvSpPr>
          <p:cNvPr id="295945" name="Line 6"/>
          <p:cNvSpPr>
            <a:spLocks noChangeShapeType="1"/>
          </p:cNvSpPr>
          <p:nvPr/>
        </p:nvSpPr>
        <p:spPr bwMode="auto">
          <a:xfrm flipH="1" flipV="1">
            <a:off x="3703897" y="3958541"/>
            <a:ext cx="1249101" cy="584375"/>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5946" name="Text Box 7"/>
          <p:cNvSpPr txBox="1">
            <a:spLocks noChangeArrowheads="1"/>
          </p:cNvSpPr>
          <p:nvPr/>
        </p:nvSpPr>
        <p:spPr bwMode="auto">
          <a:xfrm>
            <a:off x="838200" y="4799013"/>
            <a:ext cx="2992438" cy="1200150"/>
          </a:xfrm>
          <a:prstGeom prst="rect">
            <a:avLst/>
          </a:prstGeom>
          <a:solidFill>
            <a:srgbClr val="FFFF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a:t>Amount Satisfaction </a:t>
            </a:r>
          </a:p>
          <a:p>
            <a:pPr eaLnBrk="1" hangingPunct="1">
              <a:spcBef>
                <a:spcPct val="0"/>
              </a:spcBef>
              <a:buFontTx/>
              <a:buNone/>
            </a:pPr>
            <a:r>
              <a:rPr lang="en-US" altLang="en-US"/>
              <a:t>increases with each</a:t>
            </a:r>
          </a:p>
          <a:p>
            <a:pPr eaLnBrk="1" hangingPunct="1">
              <a:spcBef>
                <a:spcPct val="0"/>
              </a:spcBef>
              <a:buFontTx/>
              <a:buNone/>
            </a:pPr>
            <a:r>
              <a:rPr lang="en-US" altLang="en-US"/>
              <a:t>increment of TIME</a:t>
            </a:r>
          </a:p>
        </p:txBody>
      </p:sp>
      <p:sp>
        <p:nvSpPr>
          <p:cNvPr id="295947" name="Line 8"/>
          <p:cNvSpPr>
            <a:spLocks noChangeShapeType="1"/>
          </p:cNvSpPr>
          <p:nvPr/>
        </p:nvSpPr>
        <p:spPr bwMode="auto">
          <a:xfrm flipV="1">
            <a:off x="838200" y="4201609"/>
            <a:ext cx="2067046" cy="59899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5542750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2979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DF2D29D-E1BA-4506-A15C-A9998312FC93}" type="slidenum">
              <a:rPr lang="en-US" altLang="en-US" sz="1000"/>
              <a:pPr>
                <a:spcBef>
                  <a:spcPct val="0"/>
                </a:spcBef>
                <a:buFontTx/>
                <a:buNone/>
              </a:pPr>
              <a:t>88</a:t>
            </a:fld>
            <a:endParaRPr lang="en-US" altLang="en-US" sz="1000"/>
          </a:p>
        </p:txBody>
      </p:sp>
      <p:sp>
        <p:nvSpPr>
          <p:cNvPr id="297989" name="Rectangle 3"/>
          <p:cNvSpPr>
            <a:spLocks noGrp="1" noChangeArrowheads="1"/>
          </p:cNvSpPr>
          <p:nvPr>
            <p:ph type="title"/>
          </p:nvPr>
        </p:nvSpPr>
        <p:spPr/>
        <p:txBody>
          <a:bodyPr/>
          <a:lstStyle/>
          <a:p>
            <a:r>
              <a:rPr lang="en-US" altLang="en-US" smtClean="0"/>
              <a:t>Level-2 Model</a:t>
            </a:r>
          </a:p>
        </p:txBody>
      </p:sp>
      <p:sp>
        <p:nvSpPr>
          <p:cNvPr id="297990" name="Rectangle 4"/>
          <p:cNvSpPr>
            <a:spLocks noGrp="1" noChangeArrowheads="1"/>
          </p:cNvSpPr>
          <p:nvPr>
            <p:ph type="body" idx="1"/>
          </p:nvPr>
        </p:nvSpPr>
        <p:spPr/>
        <p:txBody>
          <a:bodyPr/>
          <a:lstStyle/>
          <a:p>
            <a:r>
              <a:rPr lang="en-US" altLang="en-US" smtClean="0"/>
              <a:t>In Level-2 (Individual) we can now predict</a:t>
            </a:r>
          </a:p>
          <a:p>
            <a:pPr lvl="1"/>
            <a:r>
              <a:rPr lang="en-US" altLang="en-US" smtClean="0"/>
              <a:t>Intercept Differences (why mean satisfaction differs)</a:t>
            </a:r>
          </a:p>
          <a:p>
            <a:pPr lvl="1"/>
            <a:r>
              <a:rPr lang="en-US" altLang="en-US" smtClean="0"/>
              <a:t>Slope Differences (why growth patterns differ)</a:t>
            </a:r>
          </a:p>
          <a:p>
            <a:r>
              <a:rPr lang="en-US" altLang="en-US" smtClean="0"/>
              <a:t>Intercept Differences</a:t>
            </a:r>
          </a:p>
          <a:p>
            <a:pPr lvl="1"/>
            <a:endParaRPr lang="en-US" altLang="en-US" smtClean="0"/>
          </a:p>
        </p:txBody>
      </p:sp>
      <p:sp>
        <p:nvSpPr>
          <p:cNvPr id="297991" name="Text Box 2"/>
          <p:cNvSpPr txBox="1">
            <a:spLocks noChangeArrowheads="1"/>
          </p:cNvSpPr>
          <p:nvPr/>
        </p:nvSpPr>
        <p:spPr bwMode="auto">
          <a:xfrm>
            <a:off x="1260088" y="3048000"/>
            <a:ext cx="6902605"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lev2mod1&lt;-</a:t>
            </a:r>
            <a:r>
              <a:rPr lang="en-US" altLang="en-US" sz="1800" dirty="0" err="1" smtClean="0">
                <a:latin typeface="Courier New" pitchFamily="49" charset="0"/>
              </a:rPr>
              <a:t>lme</a:t>
            </a:r>
            <a:r>
              <a:rPr lang="en-US" altLang="en-US" sz="1800" dirty="0" smtClean="0">
                <a:latin typeface="Courier New" pitchFamily="49" charset="0"/>
              </a:rPr>
              <a:t>(JSAT~TIME+AGE</a:t>
            </a:r>
            <a:r>
              <a:rPr lang="en-US" altLang="en-US" sz="1800" dirty="0">
                <a:latin typeface="Courier New" pitchFamily="49" charset="0"/>
              </a:rPr>
              <a:t>,</a:t>
            </a:r>
          </a:p>
          <a:p>
            <a:pPr>
              <a:spcBef>
                <a:spcPct val="0"/>
              </a:spcBef>
              <a:buFontTx/>
              <a:buNone/>
            </a:pPr>
            <a:r>
              <a:rPr lang="en-US" altLang="en-US" sz="1800" dirty="0">
                <a:latin typeface="Courier New" pitchFamily="49" charset="0"/>
              </a:rPr>
              <a:t>random=~</a:t>
            </a:r>
            <a:r>
              <a:rPr lang="en-US" altLang="en-US" sz="1800" dirty="0" err="1" smtClean="0">
                <a:latin typeface="Courier New" pitchFamily="49" charset="0"/>
              </a:rPr>
              <a:t>TIME|SUBNUM,data</a:t>
            </a:r>
            <a:r>
              <a:rPr lang="en-US" altLang="en-US" sz="1800" dirty="0" smtClean="0">
                <a:latin typeface="Courier New" pitchFamily="49" charset="0"/>
              </a:rPr>
              <a:t>=</a:t>
            </a:r>
            <a:r>
              <a:rPr lang="en-US" altLang="en-US" sz="1800" dirty="0" err="1" smtClean="0">
                <a:latin typeface="Courier New" pitchFamily="49" charset="0"/>
              </a:rPr>
              <a:t>univbct</a:t>
            </a:r>
            <a:r>
              <a:rPr lang="en-US" altLang="en-US" sz="1800" dirty="0" smtClean="0">
                <a:latin typeface="Courier New" pitchFamily="49" charset="0"/>
              </a:rPr>
              <a:t>,</a:t>
            </a:r>
            <a:endParaRPr lang="en-US" altLang="en-US" sz="1800" dirty="0">
              <a:latin typeface="Courier New" pitchFamily="49" charset="0"/>
            </a:endParaRPr>
          </a:p>
          <a:p>
            <a:pPr>
              <a:spcBef>
                <a:spcPct val="0"/>
              </a:spcBef>
              <a:buFontTx/>
              <a:buNone/>
            </a:pPr>
            <a:r>
              <a:rPr lang="en-US" altLang="en-US" sz="1800" dirty="0" smtClean="0">
                <a:latin typeface="Courier New" pitchFamily="49" charset="0"/>
              </a:rPr>
              <a:t>correlation=corAR1(form=~1|SUBNUM</a:t>
            </a:r>
            <a:r>
              <a:rPr lang="en-US" altLang="en-US" sz="1800" dirty="0">
                <a:latin typeface="Courier New" pitchFamily="49" charset="0"/>
              </a:rPr>
              <a:t>),</a:t>
            </a:r>
          </a:p>
          <a:p>
            <a:pPr>
              <a:spcBef>
                <a:spcPct val="0"/>
              </a:spcBef>
              <a:buFontTx/>
              <a:buNone/>
            </a:pPr>
            <a:r>
              <a:rPr lang="en-US" altLang="en-US" sz="1800" dirty="0" err="1" smtClean="0">
                <a:latin typeface="Courier New" pitchFamily="49" charset="0"/>
              </a:rPr>
              <a:t>na.action</a:t>
            </a:r>
            <a:r>
              <a:rPr lang="en-US" altLang="en-US" sz="1800" dirty="0" smtClean="0">
                <a:latin typeface="Courier New" pitchFamily="49" charset="0"/>
              </a:rPr>
              <a:t>=</a:t>
            </a:r>
            <a:r>
              <a:rPr lang="en-US" altLang="en-US" sz="1800" dirty="0" err="1" smtClean="0">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round(summary(lev2mod1)$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2.347     0.146 897  16.086   0.000</a:t>
            </a:r>
          </a:p>
          <a:p>
            <a:pPr>
              <a:spcBef>
                <a:spcPct val="0"/>
              </a:spcBef>
              <a:buFontTx/>
              <a:buNone/>
            </a:pPr>
            <a:r>
              <a:rPr lang="en-US" altLang="en-US" sz="1800" dirty="0">
                <a:latin typeface="Courier New" pitchFamily="49" charset="0"/>
              </a:rPr>
              <a:t>TIME        0.053     0.024 897   2.205   0.028</a:t>
            </a:r>
          </a:p>
          <a:p>
            <a:pPr>
              <a:spcBef>
                <a:spcPct val="0"/>
              </a:spcBef>
              <a:buFontTx/>
              <a:buNone/>
            </a:pPr>
            <a:r>
              <a:rPr lang="en-US" altLang="en-US" sz="1800" dirty="0">
                <a:latin typeface="Courier New" pitchFamily="49" charset="0"/>
              </a:rPr>
              <a:t>AGE         0.034     0.005 486   6.241   0.000</a:t>
            </a:r>
          </a:p>
        </p:txBody>
      </p:sp>
    </p:spTree>
    <p:extLst>
      <p:ext uri="{BB962C8B-B14F-4D97-AF65-F5344CB8AC3E}">
        <p14:creationId xmlns:p14="http://schemas.microsoft.com/office/powerpoint/2010/main" val="31005746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3000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38128B-80AD-4553-8A94-A39B5E578105}" type="slidenum">
              <a:rPr lang="en-US" altLang="en-US" sz="1000"/>
              <a:pPr>
                <a:spcBef>
                  <a:spcPct val="0"/>
                </a:spcBef>
                <a:buFontTx/>
                <a:buNone/>
              </a:pPr>
              <a:t>89</a:t>
            </a:fld>
            <a:endParaRPr lang="en-US" altLang="en-US" sz="1000"/>
          </a:p>
        </p:txBody>
      </p:sp>
      <p:sp>
        <p:nvSpPr>
          <p:cNvPr id="300037" name="Rectangle 2"/>
          <p:cNvSpPr>
            <a:spLocks noGrp="1" noChangeArrowheads="1"/>
          </p:cNvSpPr>
          <p:nvPr>
            <p:ph type="title"/>
          </p:nvPr>
        </p:nvSpPr>
        <p:spPr/>
        <p:txBody>
          <a:bodyPr/>
          <a:lstStyle/>
          <a:p>
            <a:r>
              <a:rPr lang="en-US" altLang="en-US" smtClean="0"/>
              <a:t>Level-2 Model</a:t>
            </a:r>
          </a:p>
        </p:txBody>
      </p:sp>
      <p:sp>
        <p:nvSpPr>
          <p:cNvPr id="300038" name="Rectangle 3"/>
          <p:cNvSpPr>
            <a:spLocks noGrp="1" noChangeArrowheads="1"/>
          </p:cNvSpPr>
          <p:nvPr>
            <p:ph type="body" idx="1"/>
          </p:nvPr>
        </p:nvSpPr>
        <p:spPr>
          <a:xfrm>
            <a:off x="685800" y="1295400"/>
            <a:ext cx="8077200" cy="4724400"/>
          </a:xfrm>
        </p:spPr>
        <p:txBody>
          <a:bodyPr/>
          <a:lstStyle/>
          <a:p>
            <a:pPr>
              <a:lnSpc>
                <a:spcPct val="90000"/>
              </a:lnSpc>
            </a:pPr>
            <a:r>
              <a:rPr lang="en-US" altLang="en-US" smtClean="0">
                <a:cs typeface="Times New Roman" pitchFamily="18" charset="0"/>
              </a:rPr>
              <a:t>Slope Differences</a:t>
            </a:r>
          </a:p>
          <a:p>
            <a:pPr lvl="1">
              <a:lnSpc>
                <a:spcPct val="90000"/>
              </a:lnSpc>
            </a:pPr>
            <a:endParaRPr lang="en-US" altLang="en-US" sz="2000" b="1" smtClean="0">
              <a:latin typeface="Courier New" pitchFamily="49" charset="0"/>
              <a:cs typeface="Times New Roman" pitchFamily="18" charset="0"/>
            </a:endParaRPr>
          </a:p>
        </p:txBody>
      </p:sp>
      <p:sp>
        <p:nvSpPr>
          <p:cNvPr id="300039" name="Text Box 4"/>
          <p:cNvSpPr txBox="1">
            <a:spLocks noChangeArrowheads="1"/>
          </p:cNvSpPr>
          <p:nvPr/>
        </p:nvSpPr>
        <p:spPr bwMode="auto">
          <a:xfrm>
            <a:off x="1136650" y="1743075"/>
            <a:ext cx="6786563" cy="20272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lev2mod2&lt;-update(lev2mod1,MULTDV~TIME*AGE)</a:t>
            </a:r>
          </a:p>
          <a:p>
            <a:pPr>
              <a:spcBef>
                <a:spcPct val="0"/>
              </a:spcBef>
              <a:buFontTx/>
              <a:buNone/>
            </a:pPr>
            <a:r>
              <a:rPr lang="en-US" altLang="en-US" sz="1800" dirty="0">
                <a:latin typeface="Courier New" pitchFamily="49" charset="0"/>
              </a:rPr>
              <a:t>&gt; round(summary(lev2mod2)$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2.098     0.186 896  11.264   0.000</a:t>
            </a:r>
          </a:p>
          <a:p>
            <a:pPr>
              <a:spcBef>
                <a:spcPct val="0"/>
              </a:spcBef>
              <a:buFontTx/>
              <a:buNone/>
            </a:pPr>
            <a:r>
              <a:rPr lang="en-US" altLang="en-US" sz="1800" dirty="0">
                <a:latin typeface="Courier New" pitchFamily="49" charset="0"/>
              </a:rPr>
              <a:t>TIME         0.271     0.104 896   2.608   0.009</a:t>
            </a:r>
          </a:p>
          <a:p>
            <a:pPr>
              <a:spcBef>
                <a:spcPct val="0"/>
              </a:spcBef>
              <a:buFontTx/>
              <a:buNone/>
            </a:pPr>
            <a:r>
              <a:rPr lang="en-US" altLang="en-US" sz="1800" dirty="0">
                <a:latin typeface="Courier New" pitchFamily="49" charset="0"/>
              </a:rPr>
              <a:t>AGE          0.043     0.007 486   6.180   0.000</a:t>
            </a:r>
          </a:p>
          <a:p>
            <a:pPr>
              <a:spcBef>
                <a:spcPct val="0"/>
              </a:spcBef>
              <a:buFontTx/>
              <a:buNone/>
            </a:pPr>
            <a:r>
              <a:rPr lang="en-US" altLang="en-US" sz="1800" dirty="0">
                <a:latin typeface="Courier New" pitchFamily="49" charset="0"/>
              </a:rPr>
              <a:t>TIME:AGE    -0.008     0.004 896  -2.153   0.032</a:t>
            </a:r>
          </a:p>
        </p:txBody>
      </p:sp>
    </p:spTree>
    <p:extLst>
      <p:ext uri="{BB962C8B-B14F-4D97-AF65-F5344CB8AC3E}">
        <p14:creationId xmlns:p14="http://schemas.microsoft.com/office/powerpoint/2010/main" val="2088454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Nested Data</a:t>
            </a:r>
            <a:endParaRPr lang="en-US" dirty="0"/>
          </a:p>
        </p:txBody>
      </p:sp>
      <p:sp>
        <p:nvSpPr>
          <p:cNvPr id="6" name="Content Placeholder 5"/>
          <p:cNvSpPr>
            <a:spLocks noGrp="1"/>
          </p:cNvSpPr>
          <p:nvPr>
            <p:ph idx="1"/>
          </p:nvPr>
        </p:nvSpPr>
        <p:spPr/>
        <p:txBody>
          <a:bodyPr>
            <a:normAutofit/>
          </a:bodyPr>
          <a:lstStyle/>
          <a:p>
            <a:r>
              <a:rPr lang="en-US" dirty="0" smtClean="0"/>
              <a:t>Many large datasets have some form of non-independence</a:t>
            </a:r>
          </a:p>
          <a:p>
            <a:pPr lvl="1"/>
            <a:r>
              <a:rPr lang="en-US" sz="2000" dirty="0" smtClean="0"/>
              <a:t>Individuals are members of groups (e.g., squads, platoons, families, departments, firms, geographic areas) and group membership influences individual responses</a:t>
            </a:r>
          </a:p>
          <a:p>
            <a:pPr lvl="1"/>
            <a:endParaRPr lang="en-US" dirty="0"/>
          </a:p>
          <a:p>
            <a:r>
              <a:rPr lang="en-US" dirty="0" smtClean="0"/>
              <a:t>Non-independence is typically indexed by the </a:t>
            </a:r>
            <a:r>
              <a:rPr lang="en-US" dirty="0" err="1" smtClean="0"/>
              <a:t>Intraclass</a:t>
            </a:r>
            <a:r>
              <a:rPr lang="en-US" dirty="0" smtClean="0"/>
              <a:t> Correlation Coefficient (ICC) also known as the ICC(1)</a:t>
            </a:r>
          </a:p>
          <a:p>
            <a:endParaRPr lang="en-US" sz="2400" dirty="0"/>
          </a:p>
          <a:p>
            <a:r>
              <a:rPr lang="en-US" dirty="0" smtClean="0"/>
              <a:t>Data and R code (to follow examples)</a:t>
            </a:r>
            <a:endParaRPr lang="en-US" sz="2400" dirty="0" smtClean="0"/>
          </a:p>
        </p:txBody>
      </p:sp>
      <p:sp>
        <p:nvSpPr>
          <p:cNvPr id="4" name="Footer Placeholder 3"/>
          <p:cNvSpPr>
            <a:spLocks noGrp="1"/>
          </p:cNvSpPr>
          <p:nvPr>
            <p:ph type="ftr" sz="quarter" idx="11"/>
          </p:nvPr>
        </p:nvSpPr>
        <p:spPr/>
        <p:txBody>
          <a:bodyPr/>
          <a:lstStyle/>
          <a:p>
            <a:r>
              <a:rPr lang="en-US" dirty="0" smtClean="0"/>
              <a:t>Copyright Paul D. </a:t>
            </a:r>
            <a:r>
              <a:rPr lang="en-US" dirty="0" err="1" smtClean="0"/>
              <a:t>Bliese</a:t>
            </a:r>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9</a:t>
            </a:fld>
            <a:endParaRPr lang="en-US" dirty="0"/>
          </a:p>
        </p:txBody>
      </p:sp>
      <p:sp>
        <p:nvSpPr>
          <p:cNvPr id="7" name="Text Box 4"/>
          <p:cNvSpPr txBox="1">
            <a:spLocks noChangeArrowheads="1"/>
          </p:cNvSpPr>
          <p:nvPr/>
        </p:nvSpPr>
        <p:spPr bwMode="auto">
          <a:xfrm>
            <a:off x="838200" y="4953000"/>
            <a:ext cx="7353295" cy="646331"/>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smtClean="0">
                <a:latin typeface="Courier New" panose="02070309020205020404" pitchFamily="49" charset="0"/>
              </a:rPr>
              <a:t>&gt; library(multilevel)</a:t>
            </a:r>
          </a:p>
          <a:p>
            <a:pPr>
              <a:spcBef>
                <a:spcPct val="0"/>
              </a:spcBef>
              <a:buFontTx/>
              <a:buNone/>
            </a:pPr>
            <a:r>
              <a:rPr lang="en-US" altLang="en-US" sz="1800" dirty="0" smtClean="0">
                <a:latin typeface="Courier New" panose="02070309020205020404" pitchFamily="49" charset="0"/>
              </a:rPr>
              <a:t>&gt; data(bh1996)  #move data from library to workspace</a:t>
            </a:r>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7034707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90</a:t>
            </a:fld>
            <a:endParaRPr lang="en-US" altLang="en-US" sz="1000"/>
          </a:p>
        </p:txBody>
      </p:sp>
      <p:sp>
        <p:nvSpPr>
          <p:cNvPr id="302085" name="Rectangle 1026"/>
          <p:cNvSpPr>
            <a:spLocks noGrp="1" noChangeArrowheads="1"/>
          </p:cNvSpPr>
          <p:nvPr>
            <p:ph type="title"/>
          </p:nvPr>
        </p:nvSpPr>
        <p:spPr/>
        <p:txBody>
          <a:bodyPr/>
          <a:lstStyle/>
          <a:p>
            <a:r>
              <a:rPr lang="en-US" altLang="en-US" smtClean="0"/>
              <a:t>Level-2 Model</a:t>
            </a:r>
          </a:p>
        </p:txBody>
      </p:sp>
      <p:sp>
        <p:nvSpPr>
          <p:cNvPr id="302086" name="Rectangle 1027"/>
          <p:cNvSpPr>
            <a:spLocks noGrp="1" noChangeArrowheads="1"/>
          </p:cNvSpPr>
          <p:nvPr>
            <p:ph type="body" idx="1"/>
          </p:nvPr>
        </p:nvSpPr>
        <p:spPr>
          <a:xfrm>
            <a:off x="685800" y="1295400"/>
            <a:ext cx="8077200" cy="4724400"/>
          </a:xfrm>
        </p:spPr>
        <p:txBody>
          <a:bodyPr/>
          <a:lstStyle/>
          <a:p>
            <a:pPr>
              <a:lnSpc>
                <a:spcPct val="90000"/>
              </a:lnSpc>
            </a:pPr>
            <a:r>
              <a:rPr lang="en-US" altLang="en-US" smtClean="0">
                <a:cs typeface="Times New Roman" pitchFamily="18" charset="0"/>
              </a:rPr>
              <a:t>Plotting the Interaction by predicting four values</a:t>
            </a:r>
          </a:p>
        </p:txBody>
      </p:sp>
      <p:sp>
        <p:nvSpPr>
          <p:cNvPr id="302087" name="Text Box 1028"/>
          <p:cNvSpPr txBox="1">
            <a:spLocks noChangeArrowheads="1"/>
          </p:cNvSpPr>
          <p:nvPr/>
        </p:nvSpPr>
        <p:spPr bwMode="auto">
          <a:xfrm>
            <a:off x="765175" y="1876425"/>
            <a:ext cx="769937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TDAT</a:t>
            </a:r>
          </a:p>
          <a:p>
            <a:pPr>
              <a:spcBef>
                <a:spcPct val="0"/>
              </a:spcBef>
              <a:buFontTx/>
              <a:buNone/>
            </a:pPr>
            <a:r>
              <a:rPr lang="en-US" altLang="en-US" sz="1800" dirty="0">
                <a:latin typeface="Courier New" pitchFamily="49" charset="0"/>
              </a:rPr>
              <a:t>  TIME AGE </a:t>
            </a:r>
          </a:p>
          <a:p>
            <a:pPr>
              <a:spcBef>
                <a:spcPct val="0"/>
              </a:spcBef>
              <a:buFontTx/>
              <a:buNone/>
            </a:pPr>
            <a:r>
              <a:rPr lang="en-US" altLang="en-US" sz="1800" dirty="0">
                <a:latin typeface="Courier New" pitchFamily="49" charset="0"/>
              </a:rPr>
              <a:t>1    0  21 </a:t>
            </a:r>
          </a:p>
          <a:p>
            <a:pPr>
              <a:spcBef>
                <a:spcPct val="0"/>
              </a:spcBef>
              <a:buFontTx/>
              <a:buNone/>
            </a:pPr>
            <a:r>
              <a:rPr lang="en-US" altLang="en-US" sz="1800" dirty="0">
                <a:latin typeface="Courier New" pitchFamily="49" charset="0"/>
              </a:rPr>
              <a:t>2    0  31 </a:t>
            </a:r>
          </a:p>
          <a:p>
            <a:pPr>
              <a:spcBef>
                <a:spcPct val="0"/>
              </a:spcBef>
              <a:buFontTx/>
              <a:buNone/>
            </a:pPr>
            <a:r>
              <a:rPr lang="en-US" altLang="en-US" sz="1800" dirty="0">
                <a:latin typeface="Courier New" pitchFamily="49" charset="0"/>
              </a:rPr>
              <a:t>3    2  21 </a:t>
            </a:r>
          </a:p>
          <a:p>
            <a:pPr>
              <a:spcBef>
                <a:spcPct val="0"/>
              </a:spcBef>
              <a:buFontTx/>
              <a:buNone/>
            </a:pPr>
            <a:r>
              <a:rPr lang="en-US" altLang="en-US" sz="1800" dirty="0">
                <a:latin typeface="Courier New" pitchFamily="49" charset="0"/>
              </a:rPr>
              <a:t>4    2  31 </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predict(lev2mod2,TDAT,level=0)</a:t>
            </a:r>
          </a:p>
          <a:p>
            <a:pPr>
              <a:spcBef>
                <a:spcPct val="0"/>
              </a:spcBef>
              <a:buFontTx/>
              <a:buNone/>
            </a:pPr>
            <a:r>
              <a:rPr lang="en-US" altLang="en-US" sz="1800" dirty="0">
                <a:latin typeface="Courier New" pitchFamily="49" charset="0"/>
              </a:rPr>
              <a:t>[1] 3.010151 3.444641 3.198073 3.463921</a:t>
            </a:r>
          </a:p>
          <a:p>
            <a:pPr>
              <a:spcBef>
                <a:spcPct val="0"/>
              </a:spcBef>
              <a:buFontTx/>
              <a:buNone/>
            </a:pPr>
            <a:r>
              <a:rPr lang="en-US" altLang="en-US" sz="1800" dirty="0" err="1">
                <a:latin typeface="Courier New" pitchFamily="49" charset="0"/>
              </a:rPr>
              <a:t>attr</a:t>
            </a:r>
            <a:r>
              <a:rPr lang="en-US" altLang="en-US" sz="1800" dirty="0">
                <a:latin typeface="Courier New" pitchFamily="49" charset="0"/>
              </a:rPr>
              <a:t>(,"label")</a:t>
            </a:r>
          </a:p>
          <a:p>
            <a:pPr>
              <a:spcBef>
                <a:spcPct val="0"/>
              </a:spcBef>
              <a:buFontTx/>
              <a:buNone/>
            </a:pPr>
            <a:r>
              <a:rPr lang="en-US" altLang="en-US" sz="1800" dirty="0">
                <a:latin typeface="Courier New" pitchFamily="49" charset="0"/>
              </a:rPr>
              <a:t>[1] "Predicted values"</a:t>
            </a:r>
          </a:p>
        </p:txBody>
      </p:sp>
    </p:spTree>
    <p:extLst>
      <p:ext uri="{BB962C8B-B14F-4D97-AF65-F5344CB8AC3E}">
        <p14:creationId xmlns:p14="http://schemas.microsoft.com/office/powerpoint/2010/main" val="4452653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Copyright Paul D. Bliese</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91</a:t>
            </a:fld>
            <a:endParaRPr lang="en-US" altLang="en-US" sz="1000"/>
          </a:p>
        </p:txBody>
      </p:sp>
      <p:sp>
        <p:nvSpPr>
          <p:cNvPr id="302085" name="Rectangle 1026"/>
          <p:cNvSpPr>
            <a:spLocks noGrp="1" noChangeArrowheads="1"/>
          </p:cNvSpPr>
          <p:nvPr>
            <p:ph type="title"/>
          </p:nvPr>
        </p:nvSpPr>
        <p:spPr/>
        <p:txBody>
          <a:bodyPr/>
          <a:lstStyle/>
          <a:p>
            <a:r>
              <a:rPr lang="en-US" altLang="en-US" smtClean="0"/>
              <a:t>Level-2 Model</a:t>
            </a:r>
          </a:p>
        </p:txBody>
      </p:sp>
      <p:sp>
        <p:nvSpPr>
          <p:cNvPr id="302086" name="Rectangle 1027"/>
          <p:cNvSpPr>
            <a:spLocks noGrp="1" noChangeArrowheads="1"/>
          </p:cNvSpPr>
          <p:nvPr>
            <p:ph type="body" idx="1"/>
          </p:nvPr>
        </p:nvSpPr>
        <p:spPr>
          <a:xfrm>
            <a:off x="685800" y="1311500"/>
            <a:ext cx="8077200" cy="4724400"/>
          </a:xfrm>
        </p:spPr>
        <p:txBody>
          <a:bodyPr/>
          <a:lstStyle/>
          <a:p>
            <a:pPr>
              <a:lnSpc>
                <a:spcPct val="90000"/>
              </a:lnSpc>
            </a:pPr>
            <a:r>
              <a:rPr lang="en-US" altLang="en-US" dirty="0" smtClean="0">
                <a:cs typeface="Times New Roman" pitchFamily="18" charset="0"/>
              </a:rPr>
              <a:t>Plotting in R for quick visualization</a:t>
            </a:r>
          </a:p>
        </p:txBody>
      </p:sp>
      <p:sp>
        <p:nvSpPr>
          <p:cNvPr id="302087" name="Text Box 1028"/>
          <p:cNvSpPr txBox="1">
            <a:spLocks noChangeArrowheads="1"/>
          </p:cNvSpPr>
          <p:nvPr/>
        </p:nvSpPr>
        <p:spPr bwMode="auto">
          <a:xfrm>
            <a:off x="765175" y="1876425"/>
            <a:ext cx="7865869"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r>
              <a:rPr lang="en-US" altLang="en-US" sz="1800" dirty="0" smtClean="0">
                <a:latin typeface="Courier New" pitchFamily="49" charset="0"/>
              </a:rPr>
              <a:t>&gt; TDAT$JSAT</a:t>
            </a:r>
            <a:r>
              <a:rPr lang="en-US" altLang="en-US" sz="1800" dirty="0">
                <a:latin typeface="Courier New" pitchFamily="49" charset="0"/>
              </a:rPr>
              <a:t>&lt;-predict(lev2mod2,TDAT,level=0</a:t>
            </a:r>
            <a:r>
              <a:rPr lang="en-US" altLang="en-US" sz="1800" dirty="0" smtClean="0">
                <a:latin typeface="Courier New" pitchFamily="49" charset="0"/>
              </a:rPr>
              <a:t>)</a:t>
            </a:r>
          </a:p>
          <a:p>
            <a:pPr>
              <a:spcBef>
                <a:spcPct val="0"/>
              </a:spcBef>
              <a:buFontTx/>
              <a:buNone/>
            </a:pPr>
            <a:r>
              <a:rPr lang="en-US" altLang="en-US" sz="1800" dirty="0">
                <a:latin typeface="Courier New" pitchFamily="49" charset="0"/>
              </a:rPr>
              <a:t>&gt; with(</a:t>
            </a:r>
            <a:r>
              <a:rPr lang="en-US" altLang="en-US" sz="1800" dirty="0" err="1">
                <a:latin typeface="Courier New" pitchFamily="49" charset="0"/>
              </a:rPr>
              <a:t>TDAT,interaction.plot</a:t>
            </a:r>
            <a:r>
              <a:rPr lang="en-US" altLang="en-US" sz="1800" dirty="0">
                <a:latin typeface="Courier New" pitchFamily="49" charset="0"/>
              </a:rPr>
              <a:t>(</a:t>
            </a:r>
            <a:r>
              <a:rPr lang="en-US" altLang="en-US" sz="1800" dirty="0" err="1">
                <a:latin typeface="Courier New" pitchFamily="49" charset="0"/>
              </a:rPr>
              <a:t>TIME,AGE,JSAT,ylim</a:t>
            </a:r>
            <a:r>
              <a:rPr lang="en-US" altLang="en-US" sz="1800" dirty="0">
                <a:latin typeface="Courier New" pitchFamily="49" charset="0"/>
              </a:rPr>
              <a:t>=c(2,4</a:t>
            </a:r>
            <a:r>
              <a:rPr lang="en-US" altLang="en-US" sz="1800" dirty="0" smtClean="0">
                <a:latin typeface="Courier New" pitchFamily="49" charset="0"/>
              </a:rPr>
              <a:t>)))</a:t>
            </a:r>
            <a:endParaRPr lang="en-US" altLang="en-US" sz="1800" dirty="0">
              <a:latin typeface="Courier New"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4623" b="35415"/>
          <a:stretch/>
        </p:blipFill>
        <p:spPr>
          <a:xfrm>
            <a:off x="2456124" y="2231366"/>
            <a:ext cx="3995023" cy="3940834"/>
          </a:xfrm>
          <a:prstGeom prst="rect">
            <a:avLst/>
          </a:prstGeom>
        </p:spPr>
      </p:pic>
    </p:spTree>
    <p:extLst>
      <p:ext uri="{BB962C8B-B14F-4D97-AF65-F5344CB8AC3E}">
        <p14:creationId xmlns:p14="http://schemas.microsoft.com/office/powerpoint/2010/main" val="4566773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a:t>Copyright Paul D. Bliese</a:t>
            </a:r>
          </a:p>
        </p:txBody>
      </p:sp>
      <p:sp>
        <p:nvSpPr>
          <p:cNvPr id="3102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57C281F-8B45-42EB-B58B-F2B40422E356}" type="slidenum">
              <a:rPr lang="en-US" altLang="en-US" sz="1000"/>
              <a:pPr>
                <a:spcBef>
                  <a:spcPct val="0"/>
                </a:spcBef>
                <a:buFontTx/>
                <a:buNone/>
              </a:pPr>
              <a:t>92</a:t>
            </a:fld>
            <a:endParaRPr lang="en-US" altLang="en-US" sz="1000"/>
          </a:p>
        </p:txBody>
      </p:sp>
      <p:sp>
        <p:nvSpPr>
          <p:cNvPr id="310277" name="Rectangle 2"/>
          <p:cNvSpPr>
            <a:spLocks noGrp="1" noChangeArrowheads="1"/>
          </p:cNvSpPr>
          <p:nvPr>
            <p:ph type="title"/>
          </p:nvPr>
        </p:nvSpPr>
        <p:spPr/>
        <p:txBody>
          <a:bodyPr/>
          <a:lstStyle/>
          <a:p>
            <a:r>
              <a:rPr lang="en-US" altLang="en-US" smtClean="0"/>
              <a:t>Step Summary (part 1)</a:t>
            </a:r>
          </a:p>
        </p:txBody>
      </p:sp>
      <p:pic>
        <p:nvPicPr>
          <p:cNvPr id="310278" name="Picture 71"/>
          <p:cNvPicPr>
            <a:picLocks noChangeAspect="1" noChangeArrowheads="1"/>
          </p:cNvPicPr>
          <p:nvPr/>
        </p:nvPicPr>
        <p:blipFill>
          <a:blip r:embed="rId2" cstate="print">
            <a:extLst>
              <a:ext uri="{28A0092B-C50C-407E-A947-70E740481C1C}">
                <a14:useLocalDpi xmlns:a14="http://schemas.microsoft.com/office/drawing/2010/main" val="0"/>
              </a:ext>
            </a:extLst>
          </a:blip>
          <a:srcRect t="4483"/>
          <a:stretch>
            <a:fillRect/>
          </a:stretch>
        </p:blipFill>
        <p:spPr bwMode="auto">
          <a:xfrm>
            <a:off x="965200" y="1092200"/>
            <a:ext cx="6970713"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9714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a:t>Copyright Paul D. Bliese</a:t>
            </a:r>
          </a:p>
        </p:txBody>
      </p:sp>
      <p:sp>
        <p:nvSpPr>
          <p:cNvPr id="3113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361CB72-25F1-4879-9B93-56C72546462A}" type="slidenum">
              <a:rPr lang="en-US" altLang="en-US" sz="1000"/>
              <a:pPr>
                <a:spcBef>
                  <a:spcPct val="0"/>
                </a:spcBef>
                <a:buFontTx/>
                <a:buNone/>
              </a:pPr>
              <a:t>93</a:t>
            </a:fld>
            <a:endParaRPr lang="en-US" altLang="en-US" sz="1000"/>
          </a:p>
        </p:txBody>
      </p:sp>
      <p:sp>
        <p:nvSpPr>
          <p:cNvPr id="311301" name="Rectangle 2"/>
          <p:cNvSpPr>
            <a:spLocks noGrp="1" noChangeArrowheads="1"/>
          </p:cNvSpPr>
          <p:nvPr>
            <p:ph type="title"/>
          </p:nvPr>
        </p:nvSpPr>
        <p:spPr/>
        <p:txBody>
          <a:bodyPr/>
          <a:lstStyle/>
          <a:p>
            <a:r>
              <a:rPr lang="en-US" altLang="en-US" smtClean="0"/>
              <a:t>Step Summary (part 2)</a:t>
            </a:r>
          </a:p>
        </p:txBody>
      </p:sp>
      <p:pic>
        <p:nvPicPr>
          <p:cNvPr id="31130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113" y="1358900"/>
            <a:ext cx="696436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3189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Discontinuous Growth Models</a:t>
            </a:r>
            <a:endParaRPr lang="en-US" dirty="0"/>
          </a:p>
        </p:txBody>
      </p:sp>
      <p:sp>
        <p:nvSpPr>
          <p:cNvPr id="6" name="Content Placeholder 5"/>
          <p:cNvSpPr>
            <a:spLocks noGrp="1"/>
          </p:cNvSpPr>
          <p:nvPr>
            <p:ph idx="1"/>
          </p:nvPr>
        </p:nvSpPr>
        <p:spPr/>
        <p:txBody>
          <a:bodyPr>
            <a:normAutofit/>
          </a:bodyPr>
          <a:lstStyle/>
          <a:p>
            <a:pPr>
              <a:spcAft>
                <a:spcPts val="600"/>
              </a:spcAft>
            </a:pPr>
            <a:r>
              <a:rPr lang="en-US" dirty="0" smtClean="0"/>
              <a:t>Discontinuous </a:t>
            </a:r>
            <a:r>
              <a:rPr lang="en-US" dirty="0"/>
              <a:t>growth </a:t>
            </a:r>
            <a:r>
              <a:rPr lang="en-US" dirty="0" smtClean="0"/>
              <a:t>models</a:t>
            </a:r>
          </a:p>
          <a:p>
            <a:pPr lvl="1">
              <a:spcAft>
                <a:spcPts val="600"/>
              </a:spcAft>
            </a:pPr>
            <a:r>
              <a:rPr lang="en-US" dirty="0" err="1" smtClean="0"/>
              <a:t>Bliese</a:t>
            </a:r>
            <a:r>
              <a:rPr lang="en-US" dirty="0" smtClean="0"/>
              <a:t> </a:t>
            </a:r>
            <a:r>
              <a:rPr lang="en-US" dirty="0"/>
              <a:t>&amp; Lang, </a:t>
            </a:r>
            <a:r>
              <a:rPr lang="en-US" dirty="0" smtClean="0"/>
              <a:t>2016</a:t>
            </a:r>
          </a:p>
          <a:p>
            <a:pPr lvl="1">
              <a:spcAft>
                <a:spcPts val="600"/>
              </a:spcAft>
            </a:pPr>
            <a:r>
              <a:rPr lang="en-US" dirty="0" err="1" smtClean="0"/>
              <a:t>Bliese</a:t>
            </a:r>
            <a:r>
              <a:rPr lang="en-US" dirty="0"/>
              <a:t>, </a:t>
            </a:r>
            <a:r>
              <a:rPr lang="en-US" dirty="0" smtClean="0"/>
              <a:t>Adler </a:t>
            </a:r>
            <a:r>
              <a:rPr lang="en-US" dirty="0"/>
              <a:t>&amp; Flynn, </a:t>
            </a:r>
            <a:r>
              <a:rPr lang="en-US" dirty="0" smtClean="0"/>
              <a:t>(forthcoming)</a:t>
            </a:r>
            <a:endParaRPr lang="en-US" sz="1800" dirty="0"/>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94</a:t>
            </a:fld>
            <a:endParaRPr lang="en-US"/>
          </a:p>
        </p:txBody>
      </p:sp>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289077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Copyright Paul D. Bliese</a:t>
            </a:r>
          </a:p>
        </p:txBody>
      </p:sp>
      <p:sp>
        <p:nvSpPr>
          <p:cNvPr id="20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E6BBA0C-70BB-45F4-AA28-38991B93494A}" type="slidenum">
              <a:rPr lang="en-US" altLang="en-US" sz="1000"/>
              <a:pPr>
                <a:spcBef>
                  <a:spcPct val="0"/>
                </a:spcBef>
                <a:buFontTx/>
                <a:buNone/>
              </a:pPr>
              <a:t>95</a:t>
            </a:fld>
            <a:endParaRPr lang="en-US" altLang="en-US" sz="1000"/>
          </a:p>
        </p:txBody>
      </p:sp>
      <p:sp>
        <p:nvSpPr>
          <p:cNvPr id="20485" name="Rectangle 4"/>
          <p:cNvSpPr>
            <a:spLocks noGrp="1" noChangeArrowheads="1"/>
          </p:cNvSpPr>
          <p:nvPr>
            <p:ph type="title"/>
          </p:nvPr>
        </p:nvSpPr>
        <p:spPr/>
        <p:txBody>
          <a:bodyPr/>
          <a:lstStyle/>
          <a:p>
            <a:r>
              <a:rPr lang="en-US" altLang="en-US" smtClean="0"/>
              <a:t>Discontinuous Growth Models</a:t>
            </a:r>
          </a:p>
        </p:txBody>
      </p:sp>
      <p:sp>
        <p:nvSpPr>
          <p:cNvPr id="20486" name="Rectangle 5"/>
          <p:cNvSpPr>
            <a:spLocks noGrp="1" noChangeArrowheads="1"/>
          </p:cNvSpPr>
          <p:nvPr>
            <p:ph type="body" idx="1"/>
          </p:nvPr>
        </p:nvSpPr>
        <p:spPr/>
        <p:txBody>
          <a:bodyPr/>
          <a:lstStyle/>
          <a:p>
            <a:r>
              <a:rPr lang="en-US" altLang="en-US" smtClean="0"/>
              <a:t>Allows one to build upon traditional growth models to incorporate events associated with abrupt changes</a:t>
            </a:r>
          </a:p>
          <a:p>
            <a:pPr lvl="1"/>
            <a:r>
              <a:rPr lang="en-US" altLang="en-US" smtClean="0"/>
              <a:t>Unanticipated events such as financial shocks (State-level GDP and the Great Recession)</a:t>
            </a:r>
          </a:p>
          <a:p>
            <a:pPr lvl="1"/>
            <a:r>
              <a:rPr lang="en-US" altLang="en-US" smtClean="0"/>
              <a:t>Anticipated events in field data collections (measuring sleep in different settings)</a:t>
            </a:r>
          </a:p>
          <a:p>
            <a:pPr lvl="1"/>
            <a:r>
              <a:rPr lang="en-US" altLang="en-US" smtClean="0"/>
              <a:t>Anticipated events in laboratory experiments (adaptability and the task-change paradigm)</a:t>
            </a:r>
          </a:p>
          <a:p>
            <a:pPr lvl="1"/>
            <a:endParaRPr lang="en-US" altLang="en-US" smtClean="0"/>
          </a:p>
          <a:p>
            <a:pPr lvl="1"/>
            <a:endParaRPr lang="en-US" altLang="en-US" smtClean="0"/>
          </a:p>
        </p:txBody>
      </p:sp>
    </p:spTree>
    <p:extLst>
      <p:ext uri="{BB962C8B-B14F-4D97-AF65-F5344CB8AC3E}">
        <p14:creationId xmlns:p14="http://schemas.microsoft.com/office/powerpoint/2010/main" val="18529974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Discontinuous Growth Models</a:t>
            </a:r>
          </a:p>
        </p:txBody>
      </p:sp>
      <p:sp>
        <p:nvSpPr>
          <p:cNvPr id="4" name="Footer Placeholder 3"/>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96</a:t>
            </a:fld>
            <a:endParaRPr lang="en-US"/>
          </a:p>
        </p:txBody>
      </p:sp>
      <p:pic>
        <p:nvPicPr>
          <p:cNvPr id="6" name="Picture 5"/>
          <p:cNvPicPr>
            <a:picLocks noChangeAspect="1"/>
          </p:cNvPicPr>
          <p:nvPr/>
        </p:nvPicPr>
        <p:blipFill rotWithShape="1">
          <a:blip r:embed="rId2"/>
          <a:srcRect l="19167" t="12353" r="19583" b="2941"/>
          <a:stretch/>
        </p:blipFill>
        <p:spPr>
          <a:xfrm>
            <a:off x="1804416" y="1295400"/>
            <a:ext cx="6172200" cy="453467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2875875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p:txBody>
          <a:bodyPr/>
          <a:lstStyle/>
          <a:p>
            <a:pPr>
              <a:defRPr/>
            </a:pPr>
            <a:r>
              <a:rPr lang="en-US" dirty="0"/>
              <a:t>Discontinuous Growth Models</a:t>
            </a:r>
            <a:endParaRPr lang="en-US" dirty="0" smtClean="0"/>
          </a:p>
        </p:txBody>
      </p:sp>
      <p:sp>
        <p:nvSpPr>
          <p:cNvPr id="276485" name="Rectangle 3"/>
          <p:cNvSpPr>
            <a:spLocks noGrp="1" noChangeArrowheads="1"/>
          </p:cNvSpPr>
          <p:nvPr>
            <p:ph type="body" idx="4294967295"/>
          </p:nvPr>
        </p:nvSpPr>
        <p:spPr>
          <a:xfrm>
            <a:off x="952500" y="1462088"/>
            <a:ext cx="7581900" cy="4608512"/>
          </a:xfrm>
        </p:spPr>
        <p:txBody>
          <a:bodyPr>
            <a:normAutofit/>
          </a:bodyPr>
          <a:lstStyle/>
          <a:p>
            <a:r>
              <a:rPr lang="en-US" sz="2000" dirty="0" smtClean="0"/>
              <a:t>Sleep banking </a:t>
            </a:r>
            <a:r>
              <a:rPr lang="en-US" sz="1600" dirty="0" smtClean="0"/>
              <a:t>(Rupp, </a:t>
            </a:r>
            <a:r>
              <a:rPr lang="en-US" sz="1600" dirty="0" err="1" smtClean="0"/>
              <a:t>Wesensten</a:t>
            </a:r>
            <a:r>
              <a:rPr lang="en-US" sz="1600" dirty="0" smtClean="0"/>
              <a:t>, </a:t>
            </a:r>
            <a:r>
              <a:rPr lang="en-US" sz="1600" dirty="0" err="1" smtClean="0"/>
              <a:t>Bliese</a:t>
            </a:r>
            <a:r>
              <a:rPr lang="en-US" sz="1600" dirty="0" smtClean="0"/>
              <a:t> &amp; </a:t>
            </a:r>
            <a:r>
              <a:rPr lang="en-US" sz="1600" dirty="0" err="1" smtClean="0"/>
              <a:t>Balkin</a:t>
            </a:r>
            <a:r>
              <a:rPr lang="en-US" sz="1600" dirty="0" smtClean="0"/>
              <a:t>, 2009)</a:t>
            </a:r>
          </a:p>
        </p:txBody>
      </p:sp>
      <p:pic>
        <p:nvPicPr>
          <p:cNvPr id="27648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l="17531" t="22899" r="28127" b="26875"/>
          <a:stretch>
            <a:fillRect/>
          </a:stretch>
        </p:blipFill>
        <p:spPr bwMode="auto">
          <a:xfrm>
            <a:off x="1600200" y="2133600"/>
            <a:ext cx="5679417"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Copyright Paul D. Bliese</a:t>
            </a:r>
            <a:endParaRPr lang="en-US"/>
          </a:p>
        </p:txBody>
      </p:sp>
      <p:sp>
        <p:nvSpPr>
          <p:cNvPr id="4" name="Slide Number Placeholder 3"/>
          <p:cNvSpPr>
            <a:spLocks noGrp="1"/>
          </p:cNvSpPr>
          <p:nvPr>
            <p:ph type="sldNum" sz="quarter" idx="12"/>
          </p:nvPr>
        </p:nvSpPr>
        <p:spPr/>
        <p:txBody>
          <a:bodyPr/>
          <a:lstStyle/>
          <a:p>
            <a:fld id="{EF9ED809-4000-446B-AD20-C2D926150CDC}" type="slidenum">
              <a:rPr lang="en-US" smtClean="0"/>
              <a:t>97</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24690171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Discontinuous Growth Models</a:t>
            </a:r>
          </a:p>
        </p:txBody>
      </p:sp>
      <p:pic>
        <p:nvPicPr>
          <p:cNvPr id="501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2" t="10389" r="1731" b="5385"/>
          <a:stretch/>
        </p:blipFill>
        <p:spPr bwMode="auto">
          <a:xfrm>
            <a:off x="533400" y="1574730"/>
            <a:ext cx="8001000" cy="444256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Footer Placeholder 2"/>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98</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78001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Discontinuous Growth Models</a:t>
            </a:r>
          </a:p>
        </p:txBody>
      </p:sp>
      <p:pic>
        <p:nvPicPr>
          <p:cNvPr id="512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60" t="17593" r="11861" b="10650"/>
          <a:stretch/>
        </p:blipFill>
        <p:spPr bwMode="auto">
          <a:xfrm>
            <a:off x="1066800" y="1600200"/>
            <a:ext cx="6853881" cy="452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Copyright Paul D. Bliese</a:t>
            </a:r>
            <a:endParaRPr lang="en-US"/>
          </a:p>
        </p:txBody>
      </p:sp>
      <p:sp>
        <p:nvSpPr>
          <p:cNvPr id="5" name="Slide Number Placeholder 4"/>
          <p:cNvSpPr>
            <a:spLocks noGrp="1"/>
          </p:cNvSpPr>
          <p:nvPr>
            <p:ph type="sldNum" sz="quarter" idx="12"/>
          </p:nvPr>
        </p:nvSpPr>
        <p:spPr/>
        <p:txBody>
          <a:bodyPr/>
          <a:lstStyle/>
          <a:p>
            <a:fld id="{EF9ED809-4000-446B-AD20-C2D926150CDC}" type="slidenum">
              <a:rPr lang="en-US" smtClean="0"/>
              <a:t>99</a:t>
            </a:fld>
            <a:endParaRPr lang="en-US"/>
          </a:p>
        </p:txBody>
      </p:sp>
      <p:sp>
        <p:nvSpPr>
          <p:cNvPr id="2" name="Date Placeholder 1"/>
          <p:cNvSpPr>
            <a:spLocks noGrp="1"/>
          </p:cNvSpPr>
          <p:nvPr>
            <p:ph type="dt" sz="half" idx="10"/>
          </p:nvPr>
        </p:nvSpPr>
        <p:spPr/>
        <p:txBody>
          <a:bodyPr/>
          <a:lstStyle/>
          <a:p>
            <a:r>
              <a:rPr lang="en-US" smtClean="0"/>
              <a:t>1/29/2017</a:t>
            </a:r>
            <a:endParaRPr lang="en-US"/>
          </a:p>
        </p:txBody>
      </p:sp>
    </p:spTree>
    <p:extLst>
      <p:ext uri="{BB962C8B-B14F-4D97-AF65-F5344CB8AC3E}">
        <p14:creationId xmlns:p14="http://schemas.microsoft.com/office/powerpoint/2010/main" val="3471484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7943</TotalTime>
  <Words>9517</Words>
  <Application>Microsoft Office PowerPoint</Application>
  <PresentationFormat>On-screen Show (4:3)</PresentationFormat>
  <Paragraphs>1896</Paragraphs>
  <Slides>147</Slides>
  <Notes>22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55" baseType="lpstr">
      <vt:lpstr>Arial</vt:lpstr>
      <vt:lpstr>Calibri</vt:lpstr>
      <vt:lpstr>Courier New</vt:lpstr>
      <vt:lpstr>Symbol</vt:lpstr>
      <vt:lpstr>Times New Roman</vt:lpstr>
      <vt:lpstr>Office Theme</vt:lpstr>
      <vt:lpstr>Chart</vt:lpstr>
      <vt:lpstr>Microsoft Excel Chart</vt:lpstr>
      <vt:lpstr>R for Mixed-effects models</vt:lpstr>
      <vt:lpstr>Purpose</vt:lpstr>
      <vt:lpstr>Disclaimer</vt:lpstr>
      <vt:lpstr>Outline</vt:lpstr>
      <vt:lpstr>Introduction to R</vt:lpstr>
      <vt:lpstr>Introduction to R</vt:lpstr>
      <vt:lpstr>Introduction to R</vt:lpstr>
      <vt:lpstr>Introduction to R</vt:lpstr>
      <vt:lpstr>Background on Nested Data</vt:lpstr>
      <vt:lpstr>Background on Nested Data</vt:lpstr>
      <vt:lpstr>Background on Nested Data</vt:lpstr>
      <vt:lpstr>Background on Nested Data</vt:lpstr>
      <vt:lpstr>Background on Nested Data</vt:lpstr>
      <vt:lpstr>Background on Nested Data</vt:lpstr>
      <vt:lpstr>Background on Nested Data</vt:lpstr>
      <vt:lpstr>Background on Nested Data</vt:lpstr>
      <vt:lpstr>Background on Nested Data</vt:lpstr>
      <vt:lpstr>Background on Nested Data</vt:lpstr>
      <vt:lpstr>Background on Mixed-Effects Models</vt:lpstr>
      <vt:lpstr>Background on Mixed-Effects Models</vt:lpstr>
      <vt:lpstr>Background on Mixed-Effects Models</vt:lpstr>
      <vt:lpstr>Background on Nested Data</vt:lpstr>
      <vt:lpstr>Background on Nested Data</vt:lpstr>
      <vt:lpstr>Background on Nested Data</vt:lpstr>
      <vt:lpstr>Background on Nested Data</vt:lpstr>
      <vt:lpstr>Background on Nested Data</vt:lpstr>
      <vt:lpstr>Background on Nested Data II</vt:lpstr>
      <vt:lpstr>Background on Nested Data II</vt:lpstr>
      <vt:lpstr>Case Study:  Embedded Providers</vt:lpstr>
      <vt:lpstr>Case Study:  Embedded Providers</vt:lpstr>
      <vt:lpstr>Case Study:  Embedded Providers</vt:lpstr>
      <vt:lpstr>Case Study:  Embedded Providers</vt:lpstr>
      <vt:lpstr>Case Study:  Embedded Providers</vt:lpstr>
      <vt:lpstr>Case Study:  Embedded Providers</vt:lpstr>
      <vt:lpstr>Case Study:  Embedded Providers</vt:lpstr>
      <vt:lpstr>Background on Nested Data</vt:lpstr>
      <vt:lpstr>Background on Nested Data</vt:lpstr>
      <vt:lpstr>Background on Nested Data</vt:lpstr>
      <vt:lpstr>Background</vt:lpstr>
      <vt:lpstr>OLS Regression</vt:lpstr>
      <vt:lpstr>OLS Regression</vt:lpstr>
      <vt:lpstr>OLS Regression</vt:lpstr>
      <vt:lpstr>Background</vt:lpstr>
      <vt:lpstr>Random Intercept</vt:lpstr>
      <vt:lpstr>Random Intercept</vt:lpstr>
      <vt:lpstr>Random Intercept</vt:lpstr>
      <vt:lpstr>Random Intercept</vt:lpstr>
      <vt:lpstr>Background</vt:lpstr>
      <vt:lpstr>Random Slope</vt:lpstr>
      <vt:lpstr>Random slope</vt:lpstr>
      <vt:lpstr>Random slope</vt:lpstr>
      <vt:lpstr>Random Slope</vt:lpstr>
      <vt:lpstr>Random Slope</vt:lpstr>
      <vt:lpstr>PowerPoint Presentation</vt:lpstr>
      <vt:lpstr>Full Example</vt:lpstr>
      <vt:lpstr>Random Slope</vt:lpstr>
      <vt:lpstr>Random Slope</vt:lpstr>
      <vt:lpstr>Random Slope</vt:lpstr>
      <vt:lpstr>Random Slope</vt:lpstr>
      <vt:lpstr>Random Slope</vt:lpstr>
      <vt:lpstr>Random Slope</vt:lpstr>
      <vt:lpstr>Random Slope</vt:lpstr>
      <vt:lpstr>Random Slope</vt:lpstr>
      <vt:lpstr>Longitudinal (Panel) Data</vt:lpstr>
      <vt:lpstr>Background on Longitudinal Data</vt:lpstr>
      <vt:lpstr>Background on Longitudinal Data</vt:lpstr>
      <vt:lpstr>Background on Longitudinal Data</vt:lpstr>
      <vt:lpstr>Background on Longitudinal Data</vt:lpstr>
      <vt:lpstr>Background on Longitudinal Data</vt:lpstr>
      <vt:lpstr>Background on Longitudinal Data</vt:lpstr>
      <vt:lpstr>Background on Longitudinal Data</vt:lpstr>
      <vt:lpstr>Background on Longitudinal Data</vt:lpstr>
      <vt:lpstr>Background on Longitudinal Data</vt:lpstr>
      <vt:lpstr>Background on Longitudinal Data</vt:lpstr>
      <vt:lpstr>Modeling Steps</vt:lpstr>
      <vt:lpstr>Optimization</vt:lpstr>
      <vt:lpstr>Step 2 in Modeling</vt:lpstr>
      <vt:lpstr>Step 3 in Modeling</vt:lpstr>
      <vt:lpstr>Step 3 in Modeling</vt:lpstr>
      <vt:lpstr>Step 3 in Modeling</vt:lpstr>
      <vt:lpstr>Step 4 in Modeling</vt:lpstr>
      <vt:lpstr>Step 4 in Modeling</vt:lpstr>
      <vt:lpstr>Step 4 in Modeling</vt:lpstr>
      <vt:lpstr>Step 4 in Modeling</vt:lpstr>
      <vt:lpstr>Step 4 in Modeling</vt:lpstr>
      <vt:lpstr>Step 4 in Modeling</vt:lpstr>
      <vt:lpstr>Final Level-1 Model</vt:lpstr>
      <vt:lpstr>Level-2 Model</vt:lpstr>
      <vt:lpstr>Level-2 Model</vt:lpstr>
      <vt:lpstr>Level-2 Model</vt:lpstr>
      <vt:lpstr>Level-2 Model</vt:lpstr>
      <vt:lpstr>Step Summary (part 1)</vt:lpstr>
      <vt:lpstr>Step Summary (part 2)</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Discontinuous Growth Models</vt:lpstr>
      <vt:lpstr>Longitudinal Designs</vt:lpstr>
      <vt:lpstr>Longitudinal Designs</vt:lpstr>
      <vt:lpstr>Longitudinal Designs</vt:lpstr>
      <vt:lpstr>Longitudinal Designs</vt:lpstr>
      <vt:lpstr>Longitudinal Designs</vt:lpstr>
      <vt:lpstr>Longitudinal Designs</vt:lpstr>
      <vt:lpstr>Longitudinal Designs</vt:lpstr>
      <vt:lpstr>State-Level GDP Change</vt:lpstr>
      <vt:lpstr>State-Level GDP Change</vt:lpstr>
      <vt:lpstr>State-Level GDP Change</vt:lpstr>
      <vt:lpstr>State-Level GDP Change</vt:lpstr>
      <vt:lpstr>GDP Example</vt:lpstr>
      <vt:lpstr>Growth Modeling Setup</vt:lpstr>
      <vt:lpstr>Convert Data to Univariate Form</vt:lpstr>
      <vt:lpstr>gdp 1997-2011: Alabama</vt:lpstr>
      <vt:lpstr>Make GDP more Manageable by Dividing by 1000</vt:lpstr>
      <vt:lpstr>Create Time-Related Covariates</vt:lpstr>
      <vt:lpstr>Create Time-Related Covariates</vt:lpstr>
      <vt:lpstr>Create Time-Related Covariates</vt:lpstr>
      <vt:lpstr>Create Time-Related Covariates</vt:lpstr>
      <vt:lpstr>Create Time-Related Covariates</vt:lpstr>
      <vt:lpstr>Step 1:  ICC estimate</vt:lpstr>
      <vt:lpstr>Step 2 in Modeling</vt:lpstr>
      <vt:lpstr>Interpreting Step 2</vt:lpstr>
      <vt:lpstr>Create Time-Related Covariates</vt:lpstr>
      <vt:lpstr>Step 3:  Modeling State Variability</vt:lpstr>
      <vt:lpstr>Step 3:  Modeling State Variability</vt:lpstr>
      <vt:lpstr>Step 4:  Testing for Autocorrelation</vt:lpstr>
      <vt:lpstr>Step 4:  Testing for Autocorrelation</vt:lpstr>
      <vt:lpstr>Step 4:  Testing for Autocorrelation</vt:lpstr>
      <vt:lpstr>Step 4:  Testing for Autocorrelation</vt:lpstr>
      <vt:lpstr>Step 6:  Modeling State Variability</vt:lpstr>
      <vt:lpstr>Step 6:  Modeling State Variability</vt:lpstr>
      <vt:lpstr>Step 6:  Modeling Variability in Time-Based Parameters</vt:lpstr>
      <vt:lpstr>Step 6:  Modeling Variability in Time-Based Parameters</vt:lpstr>
      <vt:lpstr>Step 6:  Modeling Variability in Time-Based Parameters</vt:lpstr>
      <vt:lpstr>Step 6: Predicted Versus Observed</vt:lpstr>
      <vt:lpstr>Examining Absolute Change</vt:lpstr>
      <vt:lpstr>Create Time-Related Covariates</vt:lpstr>
      <vt:lpstr>Interpreting Step 2</vt:lpstr>
      <vt:lpstr>Summary</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Teams and Organizations MGMT 723</dc:title>
  <dc:creator>Paul</dc:creator>
  <cp:lastModifiedBy>paul bliese</cp:lastModifiedBy>
  <cp:revision>395</cp:revision>
  <dcterms:created xsi:type="dcterms:W3CDTF">2014-08-31T13:14:29Z</dcterms:created>
  <dcterms:modified xsi:type="dcterms:W3CDTF">2017-03-17T17:25:07Z</dcterms:modified>
</cp:coreProperties>
</file>